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10">
  <p:sldMasterIdLst>
    <p:sldMasterId id="2147483674" r:id="rId1"/>
  </p:sldMasterIdLst>
  <p:notesMasterIdLst>
    <p:notesMasterId r:id="rId29"/>
  </p:notesMasterIdLst>
  <p:handoutMasterIdLst>
    <p:handoutMasterId r:id="rId30"/>
  </p:handoutMasterIdLst>
  <p:sldIdLst>
    <p:sldId id="563" r:id="rId2"/>
    <p:sldId id="807" r:id="rId3"/>
    <p:sldId id="852" r:id="rId4"/>
    <p:sldId id="612" r:id="rId5"/>
    <p:sldId id="813" r:id="rId6"/>
    <p:sldId id="814" r:id="rId7"/>
    <p:sldId id="762" r:id="rId8"/>
    <p:sldId id="815" r:id="rId9"/>
    <p:sldId id="834" r:id="rId10"/>
    <p:sldId id="862" r:id="rId11"/>
    <p:sldId id="867" r:id="rId12"/>
    <p:sldId id="864" r:id="rId13"/>
    <p:sldId id="865" r:id="rId14"/>
    <p:sldId id="868" r:id="rId15"/>
    <p:sldId id="869" r:id="rId16"/>
    <p:sldId id="870" r:id="rId17"/>
    <p:sldId id="871" r:id="rId18"/>
    <p:sldId id="872" r:id="rId19"/>
    <p:sldId id="873" r:id="rId20"/>
    <p:sldId id="874" r:id="rId21"/>
    <p:sldId id="875" r:id="rId22"/>
    <p:sldId id="825" r:id="rId23"/>
    <p:sldId id="853" r:id="rId24"/>
    <p:sldId id="876" r:id="rId25"/>
    <p:sldId id="828" r:id="rId26"/>
    <p:sldId id="829" r:id="rId27"/>
    <p:sldId id="830" r:id="rId28"/>
  </p:sldIdLst>
  <p:sldSz cx="9144000" cy="5143500" type="screen16x9"/>
  <p:notesSz cx="9296400" cy="7010400"/>
  <p:custShowLst>
    <p:custShow name="oded" id="0">
      <p:sldLst/>
    </p:custShow>
    <p:custShow name="עודד" id="1">
      <p:sldLst>
        <p:sld r:id="rId2"/>
      </p:sldLst>
    </p:custShow>
  </p:custShowLst>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521415D9-36F7-43E2-AB2F-B90AF26B5E84}">
      <p14:sectionLst xmlns:p14="http://schemas.microsoft.com/office/powerpoint/2010/main">
        <p14:section name="מקטע ברירת מחדל" id="{DF8C8AFF-9521-45DB-AC31-CC50710ED5D3}">
          <p14:sldIdLst>
            <p14:sldId id="563"/>
            <p14:sldId id="807"/>
            <p14:sldId id="852"/>
            <p14:sldId id="612"/>
            <p14:sldId id="813"/>
            <p14:sldId id="814"/>
            <p14:sldId id="762"/>
            <p14:sldId id="815"/>
            <p14:sldId id="834"/>
            <p14:sldId id="862"/>
            <p14:sldId id="867"/>
            <p14:sldId id="864"/>
            <p14:sldId id="865"/>
            <p14:sldId id="868"/>
            <p14:sldId id="869"/>
            <p14:sldId id="870"/>
            <p14:sldId id="871"/>
            <p14:sldId id="872"/>
            <p14:sldId id="873"/>
            <p14:sldId id="874"/>
            <p14:sldId id="875"/>
            <p14:sldId id="825"/>
            <p14:sldId id="853"/>
            <p14:sldId id="876"/>
            <p14:sldId id="828"/>
            <p14:sldId id="829"/>
            <p14:sldId id="830"/>
          </p14:sldIdLst>
        </p14:section>
      </p14:sectionLst>
    </p:ex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88144E"/>
    <a:srgbClr val="7E2A54"/>
    <a:srgbClr val="993366"/>
    <a:srgbClr val="BFBFBF"/>
    <a:srgbClr val="B93D7B"/>
    <a:srgbClr val="800080"/>
    <a:srgbClr val="C6528C"/>
    <a:srgbClr val="B0A6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סגנון ביניים 2 - הדגשה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FD4443E-F989-4FC4-A0C8-D5A2AF1F390B}" styleName="סגנון כהה 1 - הדגשה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סגנון ביניים 4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סגנון בהיר 3 - הדגשה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סגנון בהיר 3 - הדגשה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424" autoAdjust="0"/>
    <p:restoredTop sz="88992" autoAdjust="0"/>
  </p:normalViewPr>
  <p:slideViewPr>
    <p:cSldViewPr>
      <p:cViewPr varScale="1">
        <p:scale>
          <a:sx n="105" d="100"/>
          <a:sy n="105" d="100"/>
        </p:scale>
        <p:origin x="1080" y="-5"/>
      </p:cViewPr>
      <p:guideLst>
        <p:guide orient="horz" pos="1620"/>
        <p:guide pos="2880"/>
      </p:guideLst>
    </p:cSldViewPr>
  </p:slideViewPr>
  <p:outlineViewPr>
    <p:cViewPr>
      <p:scale>
        <a:sx n="33" d="100"/>
        <a:sy n="33" d="100"/>
      </p:scale>
      <p:origin x="0" y="-1110"/>
    </p:cViewPr>
  </p:outlineViewPr>
  <p:notesTextViewPr>
    <p:cViewPr>
      <p:scale>
        <a:sx n="100" d="100"/>
        <a:sy n="100" d="100"/>
      </p:scale>
      <p:origin x="0" y="0"/>
    </p:cViewPr>
  </p:notesTextViewPr>
  <p:sorterViewPr>
    <p:cViewPr varScale="1">
      <p:scale>
        <a:sx n="1" d="1"/>
        <a:sy n="1" d="1"/>
      </p:scale>
      <p:origin x="0" y="-144"/>
    </p:cViewPr>
  </p:sorterViewPr>
  <p:notesViewPr>
    <p:cSldViewPr>
      <p:cViewPr varScale="1">
        <p:scale>
          <a:sx n="51" d="100"/>
          <a:sy n="51" d="100"/>
        </p:scale>
        <p:origin x="-2736" y="-90"/>
      </p:cViewPr>
      <p:guideLst>
        <p:guide orient="horz" pos="2208"/>
        <p:guide pos="29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1514;&#1512;&#1513;&#1497;&#1501;%20&#1489;-%20Microsoft%20PowerPoint"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01812994216111"/>
          <c:y val="0.41201826340283171"/>
          <c:w val="0.83144388206172237"/>
          <c:h val="0.37417563171993234"/>
        </c:manualLayout>
      </c:layout>
      <c:barChart>
        <c:barDir val="col"/>
        <c:grouping val="clustered"/>
        <c:varyColors val="0"/>
        <c:ser>
          <c:idx val="0"/>
          <c:order val="0"/>
          <c:tx>
            <c:strRef>
              <c:f>גיליון1!$B$1</c:f>
              <c:strCache>
                <c:ptCount val="1"/>
                <c:pt idx="0">
                  <c:v>סידרה 1</c:v>
                </c:pt>
              </c:strCache>
            </c:strRef>
          </c:tx>
          <c:spPr>
            <a:solidFill>
              <a:schemeClr val="accent1">
                <a:alpha val="85000"/>
              </a:schemeClr>
            </a:solidFill>
            <a:ln w="9525" cap="flat" cmpd="sng" algn="ctr">
              <a:solidFill>
                <a:schemeClr val="lt1">
                  <a:alpha val="50000"/>
                </a:schemeClr>
              </a:solidFill>
              <a:round/>
            </a:ln>
            <a:effectLst/>
          </c:spPr>
          <c:invertIfNegative val="0"/>
          <c:dLbls>
            <c:dLbl>
              <c:idx val="0"/>
              <c:layout/>
              <c:tx>
                <c:rich>
                  <a:bodyPr/>
                  <a:lstStyle/>
                  <a:p>
                    <a:r>
                      <a:rPr lang="en-US"/>
                      <a:t>1110</a:t>
                    </a:r>
                  </a:p>
                </c:rich>
              </c:tx>
              <c:dLblPos val="in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E8F3-4554-83BB-99459D339D7D}"/>
                </c:ext>
              </c:extLst>
            </c:dLbl>
            <c:dLbl>
              <c:idx val="1"/>
              <c:layout>
                <c:manualLayout>
                  <c:x val="0"/>
                  <c:y val="9.9156628202122718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FEAE-423A-A404-ADF4AE89C0D2}"/>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גיליון1!$A$2:$A$5</c:f>
              <c:strCache>
                <c:ptCount val="4"/>
                <c:pt idx="0">
                  <c:v>מנהל ומשק </c:v>
                </c:pt>
                <c:pt idx="1">
                  <c:v>פארא רפואי </c:v>
                </c:pt>
                <c:pt idx="2">
                  <c:v>סיעוד</c:v>
                </c:pt>
                <c:pt idx="3">
                  <c:v>רופאים</c:v>
                </c:pt>
              </c:strCache>
            </c:strRef>
          </c:cat>
          <c:val>
            <c:numRef>
              <c:f>גיליון1!$B$2:$B$5</c:f>
              <c:numCache>
                <c:formatCode>General</c:formatCode>
                <c:ptCount val="4"/>
                <c:pt idx="0">
                  <c:v>1110</c:v>
                </c:pt>
                <c:pt idx="1">
                  <c:v>530</c:v>
                </c:pt>
                <c:pt idx="2">
                  <c:v>1811</c:v>
                </c:pt>
                <c:pt idx="3">
                  <c:v>936</c:v>
                </c:pt>
              </c:numCache>
            </c:numRef>
          </c:val>
          <c:extLst>
            <c:ext xmlns:c16="http://schemas.microsoft.com/office/drawing/2014/chart" uri="{C3380CC4-5D6E-409C-BE32-E72D297353CC}">
              <c16:uniqueId val="{00000001-E8F3-4554-83BB-99459D339D7D}"/>
            </c:ext>
          </c:extLst>
        </c:ser>
        <c:ser>
          <c:idx val="1"/>
          <c:order val="1"/>
          <c:tx>
            <c:strRef>
              <c:f>גיליון1!$C$1</c:f>
              <c:strCache>
                <c:ptCount val="1"/>
                <c:pt idx="0">
                  <c:v>סידרה 2</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גיליון1!$A$2:$A$5</c:f>
              <c:strCache>
                <c:ptCount val="4"/>
                <c:pt idx="0">
                  <c:v>מנהל ומשק </c:v>
                </c:pt>
                <c:pt idx="1">
                  <c:v>פארא רפואי </c:v>
                </c:pt>
                <c:pt idx="2">
                  <c:v>סיעוד</c:v>
                </c:pt>
                <c:pt idx="3">
                  <c:v>רופאים</c:v>
                </c:pt>
              </c:strCache>
            </c:strRef>
          </c:cat>
          <c:val>
            <c:numRef>
              <c:f>גיליון1!$C$2:$C$5</c:f>
              <c:numCache>
                <c:formatCode>0%</c:formatCode>
                <c:ptCount val="4"/>
                <c:pt idx="0">
                  <c:v>0.25</c:v>
                </c:pt>
                <c:pt idx="1">
                  <c:v>0.12</c:v>
                </c:pt>
                <c:pt idx="2">
                  <c:v>0.42</c:v>
                </c:pt>
                <c:pt idx="3">
                  <c:v>0.21</c:v>
                </c:pt>
              </c:numCache>
            </c:numRef>
          </c:val>
          <c:extLst>
            <c:ext xmlns:c16="http://schemas.microsoft.com/office/drawing/2014/chart" uri="{C3380CC4-5D6E-409C-BE32-E72D297353CC}">
              <c16:uniqueId val="{00000002-E8F3-4554-83BB-99459D339D7D}"/>
            </c:ext>
          </c:extLst>
        </c:ser>
        <c:dLbls>
          <c:dLblPos val="inEnd"/>
          <c:showLegendKey val="0"/>
          <c:showVal val="1"/>
          <c:showCatName val="0"/>
          <c:showSerName val="0"/>
          <c:showPercent val="0"/>
          <c:showBubbleSize val="0"/>
        </c:dLbls>
        <c:gapWidth val="65"/>
        <c:axId val="309665640"/>
        <c:axId val="309665968"/>
      </c:barChart>
      <c:catAx>
        <c:axId val="30966564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309665968"/>
        <c:crosses val="autoZero"/>
        <c:auto val="1"/>
        <c:lblAlgn val="ctr"/>
        <c:lblOffset val="100"/>
        <c:noMultiLvlLbl val="0"/>
      </c:catAx>
      <c:valAx>
        <c:axId val="3096659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09665640"/>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900" b="0" i="0" u="none" strike="noStrike" kern="1200" baseline="0">
                <a:solidFill>
                  <a:schemeClr val="dk1">
                    <a:lumMod val="75000"/>
                    <a:lumOff val="25000"/>
                  </a:schemeClr>
                </a:solidFill>
                <a:latin typeface="+mn-lt"/>
                <a:ea typeface="+mn-ea"/>
                <a:cs typeface="+mn-cs"/>
              </a:defRPr>
            </a:pPr>
            <a:endParaRPr lang="en-US"/>
          </a:p>
        </c:txPr>
      </c:dTable>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he-IL"/>
          </a:p>
        </c:rich>
      </c:tx>
      <c:layout>
        <c:manualLayout>
          <c:xMode val="edge"/>
          <c:yMode val="edge"/>
          <c:x val="0.33612773092310699"/>
          <c:y val="1.889670988937737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27209875265749E-2"/>
          <c:y val="0"/>
          <c:w val="0.98072790124734255"/>
          <c:h val="0.90155012538289392"/>
        </c:manualLayout>
      </c:layout>
      <c:pie3DChart>
        <c:varyColors val="1"/>
        <c:ser>
          <c:idx val="0"/>
          <c:order val="0"/>
          <c:tx>
            <c:strRef>
              <c:f>גיליון1!$B$1</c:f>
              <c:strCache>
                <c:ptCount val="1"/>
                <c:pt idx="0">
                  <c:v>עמודה1</c:v>
                </c:pt>
              </c:strCache>
            </c:strRef>
          </c:tx>
          <c:explosion val="6"/>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09C2-4FA0-80DF-E7350A6FDA95}"/>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09C2-4FA0-80DF-E7350A6FDA95}"/>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09C2-4FA0-80DF-E7350A6FDA95}"/>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09C2-4FA0-80DF-E7350A6FDA95}"/>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09C2-4FA0-80DF-E7350A6FDA95}"/>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09C2-4FA0-80DF-E7350A6FDA95}"/>
              </c:ext>
            </c:extLst>
          </c:dPt>
          <c:dLbls>
            <c:dLbl>
              <c:idx val="0"/>
              <c:layout>
                <c:manualLayout>
                  <c:x val="-0.35551800828203306"/>
                  <c:y val="1.574725824114781E-2"/>
                </c:manualLayout>
              </c:layout>
              <c:tx>
                <c:rich>
                  <a:bodyPr/>
                  <a:lstStyle/>
                  <a:p>
                    <a:fld id="{C68BED4D-35B0-4F3F-BD30-74D62002B477}" type="CATEGORYNAME">
                      <a:rPr lang="he-IL"/>
                      <a:pPr/>
                      <a:t>[שם קטגוריה]</a:t>
                    </a:fld>
                    <a:r>
                      <a:rPr lang="he-IL"/>
                      <a:t>
</a:t>
                    </a:r>
                    <a:fld id="{626EBE49-F4B6-4D84-8712-43D715A1565D}" type="PERCENTAGE">
                      <a:rPr lang="he-IL"/>
                      <a:pPr/>
                      <a:t>[אחוז]</a:t>
                    </a:fld>
                    <a:endParaRPr lang="he-IL"/>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9C2-4FA0-80DF-E7350A6FDA95}"/>
                </c:ext>
              </c:extLst>
            </c:dLbl>
            <c:dLbl>
              <c:idx val="1"/>
              <c:layout>
                <c:manualLayout>
                  <c:x val="1.7548297676660336E-2"/>
                  <c:y val="-3.4247930785468284E-2"/>
                </c:manualLayout>
              </c:layout>
              <c:tx>
                <c:rich>
                  <a:bodyPr/>
                  <a:lstStyle/>
                  <a:p>
                    <a:fld id="{E1E2EFD5-B513-48A8-B4E8-58FCAEB1B24D}" type="CATEGORYNAME">
                      <a:rPr lang="he-IL"/>
                      <a:pPr/>
                      <a:t>[שם קטגוריה]</a:t>
                    </a:fld>
                    <a:r>
                      <a:rPr lang="he-IL"/>
                      <a:t>
</a:t>
                    </a:r>
                    <a:fld id="{A7F9A609-16E9-4DF5-8265-CB8A4351E238}" type="PERCENTAGE">
                      <a:rPr lang="he-IL"/>
                      <a:pPr/>
                      <a:t>[אחוז]</a:t>
                    </a:fld>
                    <a:endParaRPr lang="he-IL"/>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9C2-4FA0-80DF-E7350A6FDA95}"/>
                </c:ext>
              </c:extLst>
            </c:dLbl>
            <c:dLbl>
              <c:idx val="2"/>
              <c:layout>
                <c:manualLayout>
                  <c:x val="2.9945070093664716E-2"/>
                  <c:y val="-0.29678572420524701"/>
                </c:manualLayout>
              </c:layout>
              <c:tx>
                <c:rich>
                  <a:bodyPr/>
                  <a:lstStyle/>
                  <a:p>
                    <a:fld id="{D2B66B14-7C47-4E22-A414-70C80F5DA2CC}" type="CATEGORYNAME">
                      <a:rPr lang="he-IL" b="1">
                        <a:solidFill>
                          <a:srgbClr val="002060"/>
                        </a:solidFill>
                      </a:rPr>
                      <a:pPr/>
                      <a:t>[שם קטגוריה]</a:t>
                    </a:fld>
                    <a:r>
                      <a:rPr lang="he-IL" b="1" baseline="0" dirty="0">
                        <a:solidFill>
                          <a:srgbClr val="002060"/>
                        </a:solidFill>
                      </a:rPr>
                      <a:t>
</a:t>
                    </a:r>
                    <a:fld id="{CD772EA7-DEF1-41EA-A270-22B2B1A3F3CC}" type="PERCENTAGE">
                      <a:rPr lang="he-IL" b="1" baseline="0">
                        <a:solidFill>
                          <a:srgbClr val="002060"/>
                        </a:solidFill>
                      </a:rPr>
                      <a:pPr/>
                      <a:t>[אחוז]</a:t>
                    </a:fld>
                    <a:endParaRPr lang="he-IL" b="1" baseline="0" dirty="0">
                      <a:solidFill>
                        <a:srgbClr val="002060"/>
                      </a:solidFill>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9C2-4FA0-80DF-E7350A6FDA95}"/>
                </c:ext>
              </c:extLst>
            </c:dLbl>
            <c:dLbl>
              <c:idx val="3"/>
              <c:layout>
                <c:manualLayout>
                  <c:x val="2.5615212908698049E-2"/>
                  <c:y val="-0.10570700477724709"/>
                </c:manualLayout>
              </c:layout>
              <c:tx>
                <c:rich>
                  <a:bodyPr/>
                  <a:lstStyle/>
                  <a:p>
                    <a:fld id="{DCE18AA3-E3F7-4619-912E-0BDEB71BC336}" type="CATEGORYNAME">
                      <a:rPr lang="he-IL" b="1">
                        <a:solidFill>
                          <a:srgbClr val="002060"/>
                        </a:solidFill>
                      </a:rPr>
                      <a:pPr/>
                      <a:t>[שם קטגוריה]</a:t>
                    </a:fld>
                    <a:r>
                      <a:rPr lang="he-IL" baseline="0" dirty="0"/>
                      <a:t>
</a:t>
                    </a:r>
                    <a:fld id="{0463C728-0817-4178-931A-CA8A04DD618D}" type="PERCENTAGE">
                      <a:rPr lang="he-IL" sz="900" b="1" i="0" u="none" strike="noStrike" kern="1200" baseline="0">
                        <a:solidFill>
                          <a:srgbClr val="002060"/>
                        </a:solidFill>
                        <a:latin typeface="Tahoma" panose="020B0604030504040204" pitchFamily="34" charset="0"/>
                        <a:ea typeface="Tahoma" panose="020B0604030504040204" pitchFamily="34" charset="0"/>
                        <a:cs typeface="Tahoma" panose="020B0604030504040204" pitchFamily="34" charset="0"/>
                      </a:rPr>
                      <a:pPr/>
                      <a:t>[אחוז]</a:t>
                    </a:fld>
                    <a:endParaRPr lang="he-IL"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9C2-4FA0-80DF-E7350A6FDA95}"/>
                </c:ext>
              </c:extLst>
            </c:dLbl>
            <c:dLbl>
              <c:idx val="4"/>
              <c:layout>
                <c:manualLayout>
                  <c:x val="-2.4285975889113614E-2"/>
                  <c:y val="2.3452503293284872E-2"/>
                </c:manualLayout>
              </c:layout>
              <c:tx>
                <c:rich>
                  <a:bodyPr/>
                  <a:lstStyle/>
                  <a:p>
                    <a:fld id="{32183A42-1359-4DA7-A54C-F5B1FC9747A7}" type="CATEGORYNAME">
                      <a:rPr lang="he-IL" b="1">
                        <a:solidFill>
                          <a:srgbClr val="002060"/>
                        </a:solidFill>
                      </a:rPr>
                      <a:pPr/>
                      <a:t>[שם קטגוריה]</a:t>
                    </a:fld>
                    <a:r>
                      <a:rPr lang="he-IL" b="1" baseline="0" dirty="0">
                        <a:solidFill>
                          <a:srgbClr val="002060"/>
                        </a:solidFill>
                      </a:rPr>
                      <a:t>
</a:t>
                    </a:r>
                    <a:fld id="{0E2AB6C0-C52B-44D0-979B-FB466EC4750A}" type="PERCENTAGE">
                      <a:rPr lang="he-IL" b="1" baseline="0">
                        <a:solidFill>
                          <a:srgbClr val="002060"/>
                        </a:solidFill>
                      </a:rPr>
                      <a:pPr/>
                      <a:t>[אחוז]</a:t>
                    </a:fld>
                    <a:endParaRPr lang="he-IL" b="1" baseline="0" dirty="0">
                      <a:solidFill>
                        <a:srgbClr val="002060"/>
                      </a:solidFill>
                    </a:endParaRPr>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09C2-4FA0-80DF-E7350A6FDA95}"/>
                </c:ext>
              </c:extLst>
            </c:dLbl>
            <c:dLbl>
              <c:idx val="5"/>
              <c:layout>
                <c:manualLayout>
                  <c:x val="3.8040440773525266E-2"/>
                  <c:y val="-0.3873825527322361"/>
                </c:manualLayout>
              </c:layout>
              <c:tx>
                <c:rich>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fld id="{4025FF5E-2471-425D-A04C-5692EE8FDA41}" type="CATEGORYNAME">
                      <a:rPr lang="he-IL"/>
                      <a:pPr>
                        <a:defRPr/>
                      </a:pPr>
                      <a:t>[שם קטגוריה]</a:t>
                    </a:fld>
                    <a:r>
                      <a:rPr lang="he-IL"/>
                      <a:t>
</a:t>
                    </a:r>
                    <a:fld id="{5611D13B-C874-437F-B75C-B0A99E68B3A7}" type="PERCENTAGE">
                      <a:rPr lang="he-IL"/>
                      <a:pPr>
                        <a:defRPr/>
                      </a:pPr>
                      <a:t>[אחוז]</a:t>
                    </a:fld>
                    <a:endParaRPr lang="he-IL"/>
                  </a:p>
                </c:rich>
              </c:tx>
              <c:spPr>
                <a:solidFill>
                  <a:schemeClr val="lt1"/>
                </a:solidFill>
                <a:ln>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102470"/>
                        <a:gd name="adj2" fmla="val 208574"/>
                      </a:avLst>
                    </a:prstGeom>
                    <a:noFill/>
                    <a:ln>
                      <a:noFill/>
                    </a:ln>
                  </c15:spPr>
                  <c15:dlblFieldTable/>
                  <c15:showDataLabelsRange val="0"/>
                </c:ext>
                <c:ext xmlns:c16="http://schemas.microsoft.com/office/drawing/2014/chart" uri="{C3380CC4-5D6E-409C-BE32-E72D297353CC}">
                  <c16:uniqueId val="{0000000B-09C2-4FA0-80DF-E7350A6FDA95}"/>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גיליון1!$A$2:$A$7</c:f>
              <c:strCache>
                <c:ptCount val="6"/>
                <c:pt idx="0">
                  <c:v>יוצאי אתיופיה</c:v>
                </c:pt>
                <c:pt idx="1">
                  <c:v>חברה הערבית</c:v>
                </c:pt>
                <c:pt idx="2">
                  <c:v>חברה החרדית</c:v>
                </c:pt>
                <c:pt idx="3">
                  <c:v>עולים חדשים</c:v>
                </c:pt>
                <c:pt idx="4">
                  <c:v>אנשים עם מוגבלויות </c:v>
                </c:pt>
                <c:pt idx="5">
                  <c:v>כללי</c:v>
                </c:pt>
              </c:strCache>
            </c:strRef>
          </c:cat>
          <c:val>
            <c:numRef>
              <c:f>גיליון1!$B$2:$B$7</c:f>
              <c:numCache>
                <c:formatCode>General</c:formatCode>
                <c:ptCount val="6"/>
                <c:pt idx="0">
                  <c:v>138</c:v>
                </c:pt>
                <c:pt idx="1">
                  <c:v>1360</c:v>
                </c:pt>
                <c:pt idx="2">
                  <c:v>19</c:v>
                </c:pt>
                <c:pt idx="3">
                  <c:v>90</c:v>
                </c:pt>
                <c:pt idx="4">
                  <c:v>193</c:v>
                </c:pt>
                <c:pt idx="5">
                  <c:v>2613</c:v>
                </c:pt>
              </c:numCache>
            </c:numRef>
          </c:val>
          <c:extLst>
            <c:ext xmlns:c16="http://schemas.microsoft.com/office/drawing/2014/chart" uri="{C3380CC4-5D6E-409C-BE32-E72D297353CC}">
              <c16:uniqueId val="{0000000C-09C2-4FA0-80DF-E7350A6FDA95}"/>
            </c:ext>
          </c:extLst>
        </c:ser>
        <c:ser>
          <c:idx val="1"/>
          <c:order val="1"/>
          <c:tx>
            <c:strRef>
              <c:f>גיליון1!$C$1</c:f>
              <c:strCache>
                <c:ptCount val="1"/>
                <c:pt idx="0">
                  <c:v>עמודה2</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E-09C2-4FA0-80DF-E7350A6FDA95}"/>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10-09C2-4FA0-80DF-E7350A6FDA95}"/>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12-09C2-4FA0-80DF-E7350A6FDA95}"/>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14-09C2-4FA0-80DF-E7350A6FDA95}"/>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16-09C2-4FA0-80DF-E7350A6FDA95}"/>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18-09C2-4FA0-80DF-E7350A6FDA95}"/>
              </c:ext>
            </c:extLst>
          </c:dPt>
          <c:dLbls>
            <c:spPr>
              <a:solidFill>
                <a:schemeClr val="lt1"/>
              </a:solidFill>
              <a:ln>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גיליון1!$A$2:$A$7</c:f>
              <c:strCache>
                <c:ptCount val="6"/>
                <c:pt idx="0">
                  <c:v>יוצאי אתיופיה</c:v>
                </c:pt>
                <c:pt idx="1">
                  <c:v>חברה הערבית</c:v>
                </c:pt>
                <c:pt idx="2">
                  <c:v>חברה החרדית</c:v>
                </c:pt>
                <c:pt idx="3">
                  <c:v>עולים חדשים</c:v>
                </c:pt>
                <c:pt idx="4">
                  <c:v>אנשים עם מוגבלויות </c:v>
                </c:pt>
                <c:pt idx="5">
                  <c:v>כללי</c:v>
                </c:pt>
              </c:strCache>
            </c:strRef>
          </c:cat>
          <c:val>
            <c:numRef>
              <c:f>גיליון1!$C$2:$C$7</c:f>
              <c:numCache>
                <c:formatCode>0.0%</c:formatCode>
                <c:ptCount val="6"/>
                <c:pt idx="0">
                  <c:v>3.1E-2</c:v>
                </c:pt>
                <c:pt idx="1">
                  <c:v>0.31</c:v>
                </c:pt>
                <c:pt idx="2">
                  <c:v>4.0000000000000001E-3</c:v>
                </c:pt>
                <c:pt idx="3">
                  <c:v>2.1000000000000001E-2</c:v>
                </c:pt>
                <c:pt idx="4">
                  <c:v>4.3999999999999997E-2</c:v>
                </c:pt>
                <c:pt idx="5">
                  <c:v>0.751</c:v>
                </c:pt>
              </c:numCache>
            </c:numRef>
          </c:val>
          <c:extLst>
            <c:ext xmlns:c16="http://schemas.microsoft.com/office/drawing/2014/chart" uri="{C3380CC4-5D6E-409C-BE32-E72D297353CC}">
              <c16:uniqueId val="{00000019-09C2-4FA0-80DF-E7350A6FDA95}"/>
            </c:ext>
          </c:extLst>
        </c:ser>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5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542673107890499E-2"/>
          <c:y val="0.23396597259857427"/>
          <c:w val="0.96457326892109496"/>
          <c:h val="0.72759073932842722"/>
        </c:manualLayout>
      </c:layout>
      <c:pie3DChart>
        <c:varyColors val="1"/>
        <c:ser>
          <c:idx val="0"/>
          <c:order val="0"/>
          <c:tx>
            <c:strRef>
              <c:f>גיליון1!$B$1</c:f>
              <c:strCache>
                <c:ptCount val="1"/>
                <c:pt idx="0">
                  <c:v>מכירות</c:v>
                </c:pt>
              </c:strCache>
            </c:strRef>
          </c:tx>
          <c:explosion val="2"/>
          <c:dPt>
            <c:idx val="0"/>
            <c:bubble3D val="0"/>
            <c:explosion val="4"/>
            <c:spPr>
              <a:gradFill>
                <a:gsLst>
                  <a:gs pos="100000">
                    <a:schemeClr val="accent1">
                      <a:lumMod val="60000"/>
                      <a:lumOff val="40000"/>
                    </a:schemeClr>
                  </a:gs>
                  <a:gs pos="0">
                    <a:schemeClr val="accent1"/>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1-142E-4BDA-B2B2-92B9A0C2AD4D}"/>
              </c:ext>
            </c:extLst>
          </c:dPt>
          <c:dPt>
            <c:idx val="1"/>
            <c:bubble3D val="0"/>
            <c:spPr>
              <a:gradFill>
                <a:gsLst>
                  <a:gs pos="100000">
                    <a:schemeClr val="accent2">
                      <a:lumMod val="60000"/>
                      <a:lumOff val="40000"/>
                    </a:schemeClr>
                  </a:gs>
                  <a:gs pos="0">
                    <a:schemeClr val="accent2"/>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3-142E-4BDA-B2B2-92B9A0C2AD4D}"/>
              </c:ext>
            </c:extLst>
          </c:dPt>
          <c:dLbls>
            <c:dLbl>
              <c:idx val="0"/>
              <c:tx>
                <c:rich>
                  <a:bodyPr/>
                  <a:lstStyle/>
                  <a:p>
                    <a:fld id="{A1454A39-EDB8-4131-BF64-5F20F535EA8B}" type="CATEGORYNAME">
                      <a:rPr lang="he-IL" b="0">
                        <a:solidFill>
                          <a:schemeClr val="tx1"/>
                        </a:solidFill>
                      </a:rPr>
                      <a:pPr/>
                      <a:t>[שם קטגוריה]</a:t>
                    </a:fld>
                    <a:r>
                      <a:rPr lang="he-IL" b="0" baseline="0" dirty="0">
                        <a:solidFill>
                          <a:schemeClr val="tx1"/>
                        </a:solidFill>
                      </a:rPr>
                      <a:t>
</a:t>
                    </a:r>
                    <a:fld id="{E001E3BE-49B0-4385-9752-E3425EDC2FAE}" type="PERCENTAGE">
                      <a:rPr lang="he-IL" b="0" baseline="0">
                        <a:solidFill>
                          <a:schemeClr val="tx1"/>
                        </a:solidFill>
                      </a:rPr>
                      <a:pPr/>
                      <a:t>[אחוז]</a:t>
                    </a:fld>
                    <a:endParaRPr lang="he-IL" b="0" baseline="0" dirty="0">
                      <a:solidFill>
                        <a:schemeClr val="tx1"/>
                      </a:solidFill>
                    </a:endParaRPr>
                  </a:p>
                </c:rich>
              </c:tx>
              <c:dLblPos val="outEnd"/>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42E-4BDA-B2B2-92B9A0C2AD4D}"/>
                </c:ext>
              </c:extLst>
            </c:dLbl>
            <c:dLbl>
              <c:idx val="1"/>
              <c:tx>
                <c:rich>
                  <a:bodyPr/>
                  <a:lstStyle/>
                  <a:p>
                    <a:fld id="{4B11EE31-43DD-4A67-A662-884BFD962ECB}" type="CATEGORYNAME">
                      <a:rPr lang="he-IL" b="0">
                        <a:solidFill>
                          <a:schemeClr val="tx1"/>
                        </a:solidFill>
                      </a:rPr>
                      <a:pPr/>
                      <a:t>[שם קטגוריה]</a:t>
                    </a:fld>
                    <a:r>
                      <a:rPr lang="he-IL" b="0" baseline="0" dirty="0">
                        <a:solidFill>
                          <a:schemeClr val="tx1"/>
                        </a:solidFill>
                      </a:rPr>
                      <a:t>
</a:t>
                    </a:r>
                    <a:fld id="{21E7D3A9-04B0-4D49-93CB-AB5DCA301F39}" type="PERCENTAGE">
                      <a:rPr lang="he-IL" b="0" baseline="0">
                        <a:solidFill>
                          <a:schemeClr val="tx1"/>
                        </a:solidFill>
                      </a:rPr>
                      <a:pPr/>
                      <a:t>[אחוז]</a:t>
                    </a:fld>
                    <a:endParaRPr lang="he-IL" b="0" baseline="0" dirty="0">
                      <a:solidFill>
                        <a:schemeClr val="tx1"/>
                      </a:solidFill>
                    </a:endParaRPr>
                  </a:p>
                </c:rich>
              </c:tx>
              <c:dLblPos val="outEnd"/>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42E-4BDA-B2B2-92B9A0C2AD4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גיליון1!$A$2:$A$3</c:f>
              <c:strCache>
                <c:ptCount val="2"/>
                <c:pt idx="0">
                  <c:v>נשים</c:v>
                </c:pt>
                <c:pt idx="1">
                  <c:v>גברים</c:v>
                </c:pt>
              </c:strCache>
            </c:strRef>
          </c:cat>
          <c:val>
            <c:numRef>
              <c:f>גיליון1!$B$2:$B$3</c:f>
              <c:numCache>
                <c:formatCode>General</c:formatCode>
                <c:ptCount val="2"/>
                <c:pt idx="0">
                  <c:v>2797</c:v>
                </c:pt>
                <c:pt idx="1">
                  <c:v>1500</c:v>
                </c:pt>
              </c:numCache>
            </c:numRef>
          </c:val>
          <c:extLst>
            <c:ext xmlns:c16="http://schemas.microsoft.com/office/drawing/2014/chart" uri="{C3380CC4-5D6E-409C-BE32-E72D297353CC}">
              <c16:uniqueId val="{00000004-142E-4BDA-B2B2-92B9A0C2AD4D}"/>
            </c:ext>
          </c:extLst>
        </c:ser>
        <c:ser>
          <c:idx val="1"/>
          <c:order val="1"/>
          <c:tx>
            <c:strRef>
              <c:f>גיליון1!$C$1</c:f>
              <c:strCache>
                <c:ptCount val="1"/>
                <c:pt idx="0">
                  <c:v>עמודה1</c:v>
                </c:pt>
              </c:strCache>
            </c:strRef>
          </c:tx>
          <c:dPt>
            <c:idx val="0"/>
            <c:bubble3D val="0"/>
            <c:spPr>
              <a:gradFill>
                <a:gsLst>
                  <a:gs pos="100000">
                    <a:schemeClr val="accent1">
                      <a:lumMod val="60000"/>
                      <a:lumOff val="40000"/>
                    </a:schemeClr>
                  </a:gs>
                  <a:gs pos="0">
                    <a:schemeClr val="accent1"/>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6-142E-4BDA-B2B2-92B9A0C2AD4D}"/>
              </c:ext>
            </c:extLst>
          </c:dPt>
          <c:dPt>
            <c:idx val="1"/>
            <c:bubble3D val="0"/>
            <c:spPr>
              <a:gradFill>
                <a:gsLst>
                  <a:gs pos="100000">
                    <a:schemeClr val="accent2">
                      <a:lumMod val="60000"/>
                      <a:lumOff val="40000"/>
                    </a:schemeClr>
                  </a:gs>
                  <a:gs pos="0">
                    <a:schemeClr val="accent2"/>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8-142E-4BDA-B2B2-92B9A0C2AD4D}"/>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גיליון1!$A$2:$A$3</c:f>
              <c:strCache>
                <c:ptCount val="2"/>
                <c:pt idx="0">
                  <c:v>נשים</c:v>
                </c:pt>
                <c:pt idx="1">
                  <c:v>גברים</c:v>
                </c:pt>
              </c:strCache>
            </c:strRef>
          </c:cat>
          <c:val>
            <c:numRef>
              <c:f>גיליון1!$C$2:$C$3</c:f>
              <c:numCache>
                <c:formatCode>0%</c:formatCode>
                <c:ptCount val="2"/>
                <c:pt idx="0">
                  <c:v>0.64</c:v>
                </c:pt>
                <c:pt idx="1">
                  <c:v>0.36</c:v>
                </c:pt>
              </c:numCache>
            </c:numRef>
          </c:val>
          <c:extLst>
            <c:ext xmlns:c16="http://schemas.microsoft.com/office/drawing/2014/chart" uri="{C3380CC4-5D6E-409C-BE32-E72D297353CC}">
              <c16:uniqueId val="{00000009-142E-4BDA-B2B2-92B9A0C2AD4D}"/>
            </c:ext>
          </c:extLst>
        </c:ser>
        <c:dLbls>
          <c:dLblPos val="outEnd"/>
          <c:showLegendKey val="0"/>
          <c:showVal val="0"/>
          <c:showCatName val="0"/>
          <c:showSerName val="0"/>
          <c:showPercent val="1"/>
          <c:showBubbleSize val="0"/>
          <c:showLeaderLines val="1"/>
        </c:dLbls>
      </c:pie3DChart>
      <c:spPr>
        <a:noFill/>
        <a:ln>
          <a:noFill/>
        </a:ln>
        <a:effectLst/>
      </c:spPr>
    </c:plotArea>
    <c:legend>
      <c:legendPos val="t"/>
      <c:overlay val="0"/>
      <c:spPr>
        <a:solidFill>
          <a:schemeClr val="lt1">
            <a:alpha val="50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745488789961837E-2"/>
          <c:y val="0.2102219689342206"/>
          <c:w val="0.95915657897025752"/>
          <c:h val="0.65659326342728019"/>
        </c:manualLayout>
      </c:layout>
      <c:barChart>
        <c:barDir val="col"/>
        <c:grouping val="clustered"/>
        <c:varyColors val="0"/>
        <c:ser>
          <c:idx val="0"/>
          <c:order val="0"/>
          <c:tx>
            <c:strRef>
              <c:f>גיליון1!$B$1</c:f>
              <c:strCache>
                <c:ptCount val="1"/>
                <c:pt idx="0">
                  <c:v>נשים</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גיליון1!$A$2:$A$5</c:f>
              <c:strCache>
                <c:ptCount val="4"/>
                <c:pt idx="0">
                  <c:v>סקטור סיעוד</c:v>
                </c:pt>
                <c:pt idx="1">
                  <c:v>סקטור מנמ"ש </c:v>
                </c:pt>
                <c:pt idx="2">
                  <c:v>סקטור פארא - רפואי</c:v>
                </c:pt>
                <c:pt idx="3">
                  <c:v>סקטור רופאים</c:v>
                </c:pt>
              </c:strCache>
            </c:strRef>
          </c:cat>
          <c:val>
            <c:numRef>
              <c:f>גיליון1!$B$2:$B$5</c:f>
              <c:numCache>
                <c:formatCode>0%</c:formatCode>
                <c:ptCount val="4"/>
                <c:pt idx="0">
                  <c:v>0.75</c:v>
                </c:pt>
                <c:pt idx="1">
                  <c:v>0.62</c:v>
                </c:pt>
                <c:pt idx="2">
                  <c:v>0.75</c:v>
                </c:pt>
                <c:pt idx="3">
                  <c:v>0.38</c:v>
                </c:pt>
              </c:numCache>
            </c:numRef>
          </c:val>
          <c:extLst>
            <c:ext xmlns:c16="http://schemas.microsoft.com/office/drawing/2014/chart" uri="{C3380CC4-5D6E-409C-BE32-E72D297353CC}">
              <c16:uniqueId val="{00000000-D735-45A5-877C-067E1B0F1485}"/>
            </c:ext>
          </c:extLst>
        </c:ser>
        <c:ser>
          <c:idx val="1"/>
          <c:order val="1"/>
          <c:tx>
            <c:strRef>
              <c:f>גיליון1!$C$1</c:f>
              <c:strCache>
                <c:ptCount val="1"/>
                <c:pt idx="0">
                  <c:v>גברים</c:v>
                </c:pt>
              </c:strCache>
            </c:strRef>
          </c:tx>
          <c:spPr>
            <a:solidFill>
              <a:schemeClr val="accent2">
                <a:alpha val="85000"/>
              </a:schemeClr>
            </a:solidFill>
            <a:ln w="9525" cap="flat" cmpd="sng" algn="ctr">
              <a:solidFill>
                <a:schemeClr val="lt1">
                  <a:alpha val="50000"/>
                </a:schemeClr>
              </a:solidFill>
              <a:round/>
            </a:ln>
            <a:effectLst/>
          </c:spPr>
          <c:invertIfNegative val="0"/>
          <c:dPt>
            <c:idx val="0"/>
            <c:invertIfNegative val="0"/>
            <c:bubble3D val="0"/>
            <c:spPr>
              <a:solidFill>
                <a:schemeClr val="accent2">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2-D735-45A5-877C-067E1B0F1485}"/>
              </c:ext>
            </c:extLst>
          </c:dPt>
          <c:dPt>
            <c:idx val="1"/>
            <c:invertIfNegative val="0"/>
            <c:bubble3D val="0"/>
            <c:spPr>
              <a:solidFill>
                <a:schemeClr val="accent2">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4-D735-45A5-877C-067E1B0F1485}"/>
              </c:ext>
            </c:extLst>
          </c:dPt>
          <c:dPt>
            <c:idx val="2"/>
            <c:invertIfNegative val="0"/>
            <c:bubble3D val="0"/>
            <c:spPr>
              <a:solidFill>
                <a:schemeClr val="accent2">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6-D735-45A5-877C-067E1B0F1485}"/>
              </c:ext>
            </c:extLst>
          </c:dPt>
          <c:dPt>
            <c:idx val="3"/>
            <c:invertIfNegative val="0"/>
            <c:bubble3D val="0"/>
            <c:spPr>
              <a:solidFill>
                <a:schemeClr val="accent2">
                  <a:alpha val="85000"/>
                </a:schemeClr>
              </a:solidFill>
              <a:ln w="9525" cap="flat" cmpd="sng" algn="ctr">
                <a:solidFill>
                  <a:schemeClr val="lt1">
                    <a:alpha val="50000"/>
                  </a:schemeClr>
                </a:solidFill>
                <a:round/>
              </a:ln>
              <a:effectLst/>
            </c:spPr>
            <c:extLst>
              <c:ext xmlns:c16="http://schemas.microsoft.com/office/drawing/2014/chart" uri="{C3380CC4-5D6E-409C-BE32-E72D297353CC}">
                <c16:uniqueId val="{00000008-D735-45A5-877C-067E1B0F1485}"/>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גיליון1!$A$2:$A$5</c:f>
              <c:strCache>
                <c:ptCount val="4"/>
                <c:pt idx="0">
                  <c:v>סקטור סיעוד</c:v>
                </c:pt>
                <c:pt idx="1">
                  <c:v>סקטור מנמ"ש </c:v>
                </c:pt>
                <c:pt idx="2">
                  <c:v>סקטור פארא - רפואי</c:v>
                </c:pt>
                <c:pt idx="3">
                  <c:v>סקטור רופאים</c:v>
                </c:pt>
              </c:strCache>
            </c:strRef>
          </c:cat>
          <c:val>
            <c:numRef>
              <c:f>גיליון1!$C$2:$C$5</c:f>
              <c:numCache>
                <c:formatCode>0%</c:formatCode>
                <c:ptCount val="4"/>
                <c:pt idx="0">
                  <c:v>0.25</c:v>
                </c:pt>
                <c:pt idx="1">
                  <c:v>0.38</c:v>
                </c:pt>
                <c:pt idx="2">
                  <c:v>0.25</c:v>
                </c:pt>
                <c:pt idx="3">
                  <c:v>0.62</c:v>
                </c:pt>
              </c:numCache>
            </c:numRef>
          </c:val>
          <c:extLst>
            <c:ext xmlns:c16="http://schemas.microsoft.com/office/drawing/2014/chart" uri="{C3380CC4-5D6E-409C-BE32-E72D297353CC}">
              <c16:uniqueId val="{00000009-D735-45A5-877C-067E1B0F1485}"/>
            </c:ext>
          </c:extLst>
        </c:ser>
        <c:dLbls>
          <c:dLblPos val="inEnd"/>
          <c:showLegendKey val="0"/>
          <c:showVal val="1"/>
          <c:showCatName val="0"/>
          <c:showSerName val="0"/>
          <c:showPercent val="0"/>
          <c:showBubbleSize val="0"/>
        </c:dLbls>
        <c:gapWidth val="65"/>
        <c:axId val="380374352"/>
        <c:axId val="380371400"/>
      </c:barChart>
      <c:catAx>
        <c:axId val="38037435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380371400"/>
        <c:crosses val="autoZero"/>
        <c:auto val="1"/>
        <c:lblAlgn val="ctr"/>
        <c:lblOffset val="100"/>
        <c:noMultiLvlLbl val="0"/>
      </c:catAx>
      <c:valAx>
        <c:axId val="38037140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380374352"/>
        <c:crosses val="autoZero"/>
        <c:crossBetween val="between"/>
      </c:valAx>
      <c:spPr>
        <a:noFill/>
        <a:ln>
          <a:noFill/>
        </a:ln>
        <a:effectLst/>
      </c:spPr>
    </c:plotArea>
    <c:legend>
      <c:legendPos val="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rotY val="2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0104260260186842E-2"/>
          <c:y val="0.11802185669846207"/>
          <c:w val="0.9630464339941065"/>
          <c:h val="0.67133963672652353"/>
        </c:manualLayout>
      </c:layout>
      <c:bar3DChart>
        <c:barDir val="col"/>
        <c:grouping val="clustered"/>
        <c:varyColors val="0"/>
        <c:ser>
          <c:idx val="0"/>
          <c:order val="0"/>
          <c:tx>
            <c:strRef>
              <c:f>'[תרשים ב- Microsoft PowerPoint]גיליון1'!$E$1</c:f>
              <c:strCache>
                <c:ptCount val="1"/>
                <c:pt idx="0">
                  <c:v>גברים</c:v>
                </c:pt>
              </c:strCache>
            </c:strRef>
          </c:tx>
          <c:spPr>
            <a:solidFill>
              <a:schemeClr val="accent1">
                <a:alpha val="85000"/>
              </a:schemeClr>
            </a:solidFill>
            <a:ln w="9525" cap="flat" cmpd="sng" algn="ctr">
              <a:solidFill>
                <a:schemeClr val="lt1">
                  <a:alpha val="50000"/>
                </a:schemeClr>
              </a:solidFill>
              <a:round/>
            </a:ln>
            <a:effectLst/>
            <a:sp3d contourW="9525">
              <a:contourClr>
                <a:schemeClr val="lt1">
                  <a:alpha val="50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65000"/>
                        <a:lumOff val="35000"/>
                      </a:schemeClr>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'[תרשים ב- Microsoft PowerPoint]גיליון1'!$D$2:$D$5</c:f>
              <c:strCache>
                <c:ptCount val="4"/>
                <c:pt idx="0">
                  <c:v>מסד</c:v>
                </c:pt>
                <c:pt idx="1">
                  <c:v>מירב</c:v>
                </c:pt>
                <c:pt idx="2">
                  <c:v>תיכון</c:v>
                </c:pt>
                <c:pt idx="3">
                  <c:v>בכיר</c:v>
                </c:pt>
              </c:strCache>
            </c:strRef>
          </c:cat>
          <c:val>
            <c:numRef>
              <c:f>'[תרשים ב- Microsoft PowerPoint]גיליון1'!$E$2:$E$5</c:f>
              <c:numCache>
                <c:formatCode>0.0%</c:formatCode>
                <c:ptCount val="4"/>
                <c:pt idx="0">
                  <c:v>0.58050314465408803</c:v>
                </c:pt>
                <c:pt idx="1">
                  <c:v>0.29119496855345911</c:v>
                </c:pt>
                <c:pt idx="2">
                  <c:v>0.12389937106918239</c:v>
                </c:pt>
                <c:pt idx="3">
                  <c:v>4.4025157232704401E-3</c:v>
                </c:pt>
              </c:numCache>
            </c:numRef>
          </c:val>
          <c:extLst>
            <c:ext xmlns:c16="http://schemas.microsoft.com/office/drawing/2014/chart" uri="{C3380CC4-5D6E-409C-BE32-E72D297353CC}">
              <c16:uniqueId val="{00000000-CB49-489C-A72F-E893E45652C5}"/>
            </c:ext>
          </c:extLst>
        </c:ser>
        <c:ser>
          <c:idx val="1"/>
          <c:order val="1"/>
          <c:tx>
            <c:strRef>
              <c:f>'[תרשים ב- Microsoft PowerPoint]גיליון1'!$F$1</c:f>
              <c:strCache>
                <c:ptCount val="1"/>
                <c:pt idx="0">
                  <c:v>נשים </c:v>
                </c:pt>
              </c:strCache>
            </c:strRef>
          </c:tx>
          <c:spPr>
            <a:solidFill>
              <a:schemeClr val="accent2">
                <a:alpha val="85000"/>
              </a:schemeClr>
            </a:solidFill>
            <a:ln w="9525" cap="flat" cmpd="sng" algn="ctr">
              <a:solidFill>
                <a:schemeClr val="lt1">
                  <a:alpha val="50000"/>
                </a:schemeClr>
              </a:solidFill>
              <a:round/>
            </a:ln>
            <a:effectLst/>
            <a:sp3d contourW="9525">
              <a:contourClr>
                <a:schemeClr val="lt1">
                  <a:alpha val="50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65000"/>
                        <a:lumOff val="3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'[תרשים ב- Microsoft PowerPoint]גיליון1'!$D$2:$D$5</c:f>
              <c:strCache>
                <c:ptCount val="4"/>
                <c:pt idx="0">
                  <c:v>מסד</c:v>
                </c:pt>
                <c:pt idx="1">
                  <c:v>מירב</c:v>
                </c:pt>
                <c:pt idx="2">
                  <c:v>תיכון</c:v>
                </c:pt>
                <c:pt idx="3">
                  <c:v>בכיר</c:v>
                </c:pt>
              </c:strCache>
            </c:strRef>
          </c:cat>
          <c:val>
            <c:numRef>
              <c:f>'[תרשים ב- Microsoft PowerPoint]גיליון1'!$F$2:$F$5</c:f>
              <c:numCache>
                <c:formatCode>0.0%</c:formatCode>
                <c:ptCount val="4"/>
                <c:pt idx="0">
                  <c:v>0.67234468937875747</c:v>
                </c:pt>
                <c:pt idx="1">
                  <c:v>0.18570474281897129</c:v>
                </c:pt>
                <c:pt idx="2">
                  <c:v>0.13794255177020709</c:v>
                </c:pt>
                <c:pt idx="3">
                  <c:v>4.0080160320641279E-3</c:v>
                </c:pt>
              </c:numCache>
            </c:numRef>
          </c:val>
          <c:extLst>
            <c:ext xmlns:c16="http://schemas.microsoft.com/office/drawing/2014/chart" uri="{C3380CC4-5D6E-409C-BE32-E72D297353CC}">
              <c16:uniqueId val="{00000001-CB49-489C-A72F-E893E45652C5}"/>
            </c:ext>
          </c:extLst>
        </c:ser>
        <c:dLbls>
          <c:showLegendKey val="0"/>
          <c:showVal val="1"/>
          <c:showCatName val="0"/>
          <c:showSerName val="0"/>
          <c:showPercent val="0"/>
          <c:showBubbleSize val="0"/>
        </c:dLbls>
        <c:gapWidth val="65"/>
        <c:shape val="box"/>
        <c:axId val="364761432"/>
        <c:axId val="364761760"/>
        <c:axId val="0"/>
      </c:bar3DChart>
      <c:catAx>
        <c:axId val="3647614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364761760"/>
        <c:crosses val="autoZero"/>
        <c:auto val="1"/>
        <c:lblAlgn val="ctr"/>
        <c:lblOffset val="100"/>
        <c:noMultiLvlLbl val="0"/>
      </c:catAx>
      <c:valAx>
        <c:axId val="364761760"/>
        <c:scaling>
          <c:orientation val="minMax"/>
        </c:scaling>
        <c:delete val="1"/>
        <c:axPos val="l"/>
        <c:numFmt formatCode="0.0%" sourceLinked="1"/>
        <c:majorTickMark val="none"/>
        <c:minorTickMark val="none"/>
        <c:tickLblPos val="nextTo"/>
        <c:crossAx val="364761432"/>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900" b="0" i="0" u="none" strike="noStrike" kern="1200" baseline="0">
                <a:solidFill>
                  <a:schemeClr val="dk1">
                    <a:lumMod val="75000"/>
                    <a:lumOff val="25000"/>
                  </a:schemeClr>
                </a:solidFill>
                <a:latin typeface="+mn-lt"/>
                <a:ea typeface="+mn-ea"/>
                <a:cs typeface="+mn-cs"/>
              </a:defRPr>
            </a:pPr>
            <a:endParaRPr lang="en-US"/>
          </a:p>
        </c:txPr>
      </c:dTable>
      <c:spPr>
        <a:noFill/>
        <a:ln>
          <a:noFill/>
        </a:ln>
        <a:effectLst/>
      </c:spPr>
    </c:plotArea>
    <c:legend>
      <c:legendPos val="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a:scene3d>
      <a:camera prst="orthographicFront"/>
      <a:lightRig rig="threePt" dir="t"/>
    </a:scene3d>
    <a:sp3d prstMaterial="metal"/>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5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4743068380242866E-2"/>
          <c:y val="8.9354427284259297E-2"/>
          <c:w val="0.8843743284371044"/>
          <c:h val="0.83336589305520314"/>
        </c:manualLayout>
      </c:layout>
      <c:pie3DChart>
        <c:varyColors val="1"/>
        <c:ser>
          <c:idx val="0"/>
          <c:order val="0"/>
          <c:tx>
            <c:strRef>
              <c:f>גיליון1!$B$1</c:f>
              <c:strCache>
                <c:ptCount val="1"/>
                <c:pt idx="0">
                  <c:v>עמודה2</c:v>
                </c:pt>
              </c:strCache>
            </c:strRef>
          </c:tx>
          <c:dPt>
            <c:idx val="0"/>
            <c:bubble3D val="0"/>
            <c:spPr>
              <a:gradFill>
                <a:gsLst>
                  <a:gs pos="100000">
                    <a:schemeClr val="accent1">
                      <a:lumMod val="60000"/>
                      <a:lumOff val="40000"/>
                    </a:schemeClr>
                  </a:gs>
                  <a:gs pos="0">
                    <a:schemeClr val="accent1"/>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1-567F-47C2-A2AA-BC280A72D32D}"/>
              </c:ext>
            </c:extLst>
          </c:dPt>
          <c:dPt>
            <c:idx val="1"/>
            <c:bubble3D val="0"/>
            <c:explosion val="33"/>
            <c:spPr>
              <a:gradFill>
                <a:gsLst>
                  <a:gs pos="100000">
                    <a:schemeClr val="accent2">
                      <a:lumMod val="60000"/>
                      <a:lumOff val="40000"/>
                    </a:schemeClr>
                  </a:gs>
                  <a:gs pos="0">
                    <a:schemeClr val="accent2"/>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3-567F-47C2-A2AA-BC280A72D32D}"/>
              </c:ext>
            </c:extLst>
          </c:dPt>
          <c:dLbls>
            <c:dLbl>
              <c:idx val="0"/>
              <c:layout>
                <c:manualLayout>
                  <c:x val="-0.13439412833576797"/>
                  <c:y val="5.4524268057824003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67F-47C2-A2AA-BC280A72D32D}"/>
                </c:ext>
              </c:extLst>
            </c:dLbl>
            <c:dLbl>
              <c:idx val="1"/>
              <c:layout>
                <c:manualLayout>
                  <c:x val="0.21186018000957391"/>
                  <c:y val="-9.275152555065897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67F-47C2-A2AA-BC280A72D32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גיליון1!$A$2:$A$3</c:f>
              <c:strCache>
                <c:ptCount val="2"/>
                <c:pt idx="0">
                  <c:v>נשים</c:v>
                </c:pt>
                <c:pt idx="1">
                  <c:v>גברים</c:v>
                </c:pt>
              </c:strCache>
            </c:strRef>
          </c:cat>
          <c:val>
            <c:numRef>
              <c:f>גיליון1!$B$2:$B$3</c:f>
              <c:numCache>
                <c:formatCode>0%</c:formatCode>
                <c:ptCount val="2"/>
                <c:pt idx="0">
                  <c:v>0.43</c:v>
                </c:pt>
                <c:pt idx="1">
                  <c:v>0.56999999999999995</c:v>
                </c:pt>
              </c:numCache>
            </c:numRef>
          </c:val>
          <c:extLst>
            <c:ext xmlns:c16="http://schemas.microsoft.com/office/drawing/2014/chart" uri="{C3380CC4-5D6E-409C-BE32-E72D297353CC}">
              <c16:uniqueId val="{00000004-567F-47C2-A2AA-BC280A72D32D}"/>
            </c:ext>
          </c:extLst>
        </c:ser>
        <c:ser>
          <c:idx val="1"/>
          <c:order val="1"/>
          <c:tx>
            <c:strRef>
              <c:f>גיליון1!$C$1</c:f>
              <c:strCache>
                <c:ptCount val="1"/>
                <c:pt idx="0">
                  <c:v>עמודה3</c:v>
                </c:pt>
              </c:strCache>
            </c:strRef>
          </c:tx>
          <c:dPt>
            <c:idx val="0"/>
            <c:bubble3D val="0"/>
            <c:spPr>
              <a:gradFill>
                <a:gsLst>
                  <a:gs pos="100000">
                    <a:schemeClr val="accent1">
                      <a:lumMod val="60000"/>
                      <a:lumOff val="40000"/>
                    </a:schemeClr>
                  </a:gs>
                  <a:gs pos="0">
                    <a:schemeClr val="accent1"/>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6-567F-47C2-A2AA-BC280A72D32D}"/>
              </c:ext>
            </c:extLst>
          </c:dPt>
          <c:dPt>
            <c:idx val="1"/>
            <c:bubble3D val="0"/>
            <c:spPr>
              <a:gradFill>
                <a:gsLst>
                  <a:gs pos="100000">
                    <a:schemeClr val="accent2">
                      <a:lumMod val="60000"/>
                      <a:lumOff val="40000"/>
                    </a:schemeClr>
                  </a:gs>
                  <a:gs pos="0">
                    <a:schemeClr val="accent2"/>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8-567F-47C2-A2AA-BC280A72D32D}"/>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גיליון1!$A$2:$A$3</c:f>
              <c:strCache>
                <c:ptCount val="2"/>
                <c:pt idx="0">
                  <c:v>נשים</c:v>
                </c:pt>
                <c:pt idx="1">
                  <c:v>גברים</c:v>
                </c:pt>
              </c:strCache>
            </c:strRef>
          </c:cat>
          <c:val>
            <c:numRef>
              <c:f>גיליון1!$C$2:$C$3</c:f>
              <c:numCache>
                <c:formatCode>General</c:formatCode>
                <c:ptCount val="2"/>
                <c:pt idx="0">
                  <c:v>4</c:v>
                </c:pt>
              </c:numCache>
            </c:numRef>
          </c:val>
          <c:extLst>
            <c:ext xmlns:c16="http://schemas.microsoft.com/office/drawing/2014/chart" uri="{C3380CC4-5D6E-409C-BE32-E72D297353CC}">
              <c16:uniqueId val="{00000009-567F-47C2-A2AA-BC280A72D32D}"/>
            </c:ext>
          </c:extLst>
        </c:ser>
        <c:dLbls>
          <c:dLblPos val="inEnd"/>
          <c:showLegendKey val="0"/>
          <c:showVal val="0"/>
          <c:showCatName val="1"/>
          <c:showSerName val="0"/>
          <c:showPercent val="0"/>
          <c:showBubbleSize val="0"/>
          <c:showLeaderLines val="1"/>
        </c:dLbls>
      </c:pie3DChart>
      <c:spPr>
        <a:noFill/>
        <a:ln>
          <a:noFill/>
        </a:ln>
        <a:effectLst/>
      </c:spPr>
    </c:plotArea>
    <c:legend>
      <c:legendPos val="b"/>
      <c:overlay val="0"/>
      <c:spPr>
        <a:solidFill>
          <a:schemeClr val="lt1">
            <a:alpha val="50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7">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67">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5267961" y="0"/>
            <a:ext cx="4028440" cy="35052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2153" y="0"/>
            <a:ext cx="4028440" cy="350520"/>
          </a:xfrm>
          <a:prstGeom prst="rect">
            <a:avLst/>
          </a:prstGeom>
        </p:spPr>
        <p:txBody>
          <a:bodyPr vert="horz" lIns="91440" tIns="45720" rIns="91440" bIns="45720" rtlCol="1"/>
          <a:lstStyle>
            <a:lvl1pPr algn="l">
              <a:defRPr sz="1200"/>
            </a:lvl1pPr>
          </a:lstStyle>
          <a:p>
            <a:fld id="{0408C89C-1ECE-4006-AA64-F3FD4CA00F7F}" type="datetimeFigureOut">
              <a:rPr lang="he-IL" smtClean="0"/>
              <a:pPr/>
              <a:t>ה'/כסלו/תשפ"ג</a:t>
            </a:fld>
            <a:endParaRPr lang="he-IL"/>
          </a:p>
        </p:txBody>
      </p:sp>
      <p:sp>
        <p:nvSpPr>
          <p:cNvPr id="4" name="מציין מיקום של כותרת תחתונה 3"/>
          <p:cNvSpPr>
            <a:spLocks noGrp="1"/>
          </p:cNvSpPr>
          <p:nvPr>
            <p:ph type="ftr" sz="quarter" idx="2"/>
          </p:nvPr>
        </p:nvSpPr>
        <p:spPr>
          <a:xfrm>
            <a:off x="5267961" y="6658664"/>
            <a:ext cx="4028440" cy="350520"/>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2153" y="6658664"/>
            <a:ext cx="4028440" cy="350520"/>
          </a:xfrm>
          <a:prstGeom prst="rect">
            <a:avLst/>
          </a:prstGeom>
        </p:spPr>
        <p:txBody>
          <a:bodyPr vert="horz" lIns="91440" tIns="45720" rIns="91440" bIns="45720" rtlCol="1" anchor="b"/>
          <a:lstStyle>
            <a:lvl1pPr algn="l">
              <a:defRPr sz="1200"/>
            </a:lvl1pPr>
          </a:lstStyle>
          <a:p>
            <a:fld id="{6A8EAAB8-FA04-4B1C-9AE0-1B30431C5BA1}" type="slidenum">
              <a:rPr lang="he-IL" smtClean="0"/>
              <a:pPr/>
              <a:t>‹#›</a:t>
            </a:fld>
            <a:endParaRPr lang="he-IL"/>
          </a:p>
        </p:txBody>
      </p:sp>
    </p:spTree>
    <p:extLst>
      <p:ext uri="{BB962C8B-B14F-4D97-AF65-F5344CB8AC3E}">
        <p14:creationId xmlns:p14="http://schemas.microsoft.com/office/powerpoint/2010/main" val="3864971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440" cy="3505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265810" y="0"/>
            <a:ext cx="4028440" cy="350520"/>
          </a:xfrm>
          <a:prstGeom prst="rect">
            <a:avLst/>
          </a:prstGeom>
        </p:spPr>
        <p:txBody>
          <a:bodyPr vert="horz" lIns="91440" tIns="45720" rIns="91440" bIns="45720" rtlCol="0"/>
          <a:lstStyle>
            <a:lvl1pPr algn="r">
              <a:defRPr sz="1200"/>
            </a:lvl1pPr>
          </a:lstStyle>
          <a:p>
            <a:fld id="{3584B897-989A-4898-B2C5-9E4C93AAF7B6}" type="datetimeFigureOut">
              <a:rPr lang="en-US" smtClean="0"/>
              <a:pPr/>
              <a:t>11/29/2022</a:t>
            </a:fld>
            <a:endParaRPr lang="en-US" dirty="0"/>
          </a:p>
        </p:txBody>
      </p:sp>
      <p:sp>
        <p:nvSpPr>
          <p:cNvPr id="4" name="Slide Image Placeholder 3"/>
          <p:cNvSpPr>
            <a:spLocks noGrp="1" noRot="1" noChangeAspect="1"/>
          </p:cNvSpPr>
          <p:nvPr>
            <p:ph type="sldImg" idx="2"/>
          </p:nvPr>
        </p:nvSpPr>
        <p:spPr>
          <a:xfrm>
            <a:off x="2311400" y="525463"/>
            <a:ext cx="4673600" cy="2628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29641" y="3329941"/>
            <a:ext cx="7437120" cy="31546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58664"/>
            <a:ext cx="4028440" cy="3505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10" y="6658664"/>
            <a:ext cx="4028440" cy="350520"/>
          </a:xfrm>
          <a:prstGeom prst="rect">
            <a:avLst/>
          </a:prstGeom>
        </p:spPr>
        <p:txBody>
          <a:bodyPr vert="horz" lIns="91440" tIns="45720" rIns="91440" bIns="45720" rtlCol="0" anchor="b"/>
          <a:lstStyle>
            <a:lvl1pPr algn="r">
              <a:defRPr sz="1200"/>
            </a:lvl1pPr>
          </a:lstStyle>
          <a:p>
            <a:fld id="{F1C75EB1-6AA1-4510-9EB7-E025BB648EF9}" type="slidenum">
              <a:rPr lang="en-US" smtClean="0"/>
              <a:pPr/>
              <a:t>‹#›</a:t>
            </a:fld>
            <a:endParaRPr lang="en-US" dirty="0"/>
          </a:p>
        </p:txBody>
      </p:sp>
    </p:spTree>
    <p:extLst>
      <p:ext uri="{BB962C8B-B14F-4D97-AF65-F5344CB8AC3E}">
        <p14:creationId xmlns:p14="http://schemas.microsoft.com/office/powerpoint/2010/main" val="3370981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הערות 1"/>
          <p:cNvSpPr>
            <a:spLocks noGrp="1"/>
          </p:cNvSpPr>
          <p:nvPr>
            <p:ph type="body" idx="1"/>
          </p:nvPr>
        </p:nvSpPr>
        <p:spPr/>
        <p:txBody>
          <a:bodyPr/>
          <a:lstStyle/>
          <a:p>
            <a:endParaRPr lang="he-IL"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הערות 1"/>
          <p:cNvSpPr>
            <a:spLocks noGrp="1"/>
          </p:cNvSpPr>
          <p:nvPr>
            <p:ph type="body" idx="1"/>
          </p:nvPr>
        </p:nvSpPr>
        <p:spPr/>
        <p:txBody>
          <a:bodyPr/>
          <a:lstStyle/>
          <a:p>
            <a:endParaRPr lang="he-IL" dirty="0"/>
          </a:p>
        </p:txBody>
      </p:sp>
    </p:spTree>
    <p:extLst>
      <p:ext uri="{BB962C8B-B14F-4D97-AF65-F5344CB8AC3E}">
        <p14:creationId xmlns:p14="http://schemas.microsoft.com/office/powerpoint/2010/main" val="1556809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הערות 1"/>
          <p:cNvSpPr>
            <a:spLocks noGrp="1"/>
          </p:cNvSpPr>
          <p:nvPr>
            <p:ph type="body" idx="1"/>
          </p:nvPr>
        </p:nvSpPr>
        <p:spPr/>
        <p:txBody>
          <a:bodyPr/>
          <a:lstStyle/>
          <a:p>
            <a:endParaRPr lang="he-IL" dirty="0"/>
          </a:p>
        </p:txBody>
      </p:sp>
    </p:spTree>
    <p:extLst>
      <p:ext uri="{BB962C8B-B14F-4D97-AF65-F5344CB8AC3E}">
        <p14:creationId xmlns:p14="http://schemas.microsoft.com/office/powerpoint/2010/main" val="3432361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הערות 1"/>
          <p:cNvSpPr>
            <a:spLocks noGrp="1"/>
          </p:cNvSpPr>
          <p:nvPr>
            <p:ph type="body" idx="1"/>
          </p:nvPr>
        </p:nvSpPr>
        <p:spPr/>
        <p:txBody>
          <a:bodyPr/>
          <a:lstStyle/>
          <a:p>
            <a:endParaRPr lang="he-IL" dirty="0"/>
          </a:p>
        </p:txBody>
      </p:sp>
    </p:spTree>
    <p:extLst>
      <p:ext uri="{BB962C8B-B14F-4D97-AF65-F5344CB8AC3E}">
        <p14:creationId xmlns:p14="http://schemas.microsoft.com/office/powerpoint/2010/main" val="2731650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F1C75EB1-6AA1-4510-9EB7-E025BB648EF9}" type="slidenum">
              <a:rPr lang="en-US" smtClean="0"/>
              <a:pPr/>
              <a:t>22</a:t>
            </a:fld>
            <a:endParaRPr lang="en-US" dirty="0"/>
          </a:p>
        </p:txBody>
      </p:sp>
    </p:spTree>
    <p:extLst>
      <p:ext uri="{BB962C8B-B14F-4D97-AF65-F5344CB8AC3E}">
        <p14:creationId xmlns:p14="http://schemas.microsoft.com/office/powerpoint/2010/main" val="1649476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143000" y="841772"/>
            <a:ext cx="6858000" cy="1790700"/>
          </a:xfrm>
        </p:spPr>
        <p:txBody>
          <a:bodyPr anchor="b"/>
          <a:lstStyle>
            <a:lvl1pPr algn="ctr">
              <a:defRPr sz="45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pPr>
              <a:defRPr/>
            </a:pPr>
            <a:fld id="{1D538ADC-F615-4FFE-A208-B1EA7276448C}" type="datetime8">
              <a:rPr lang="he-IL" smtClean="0"/>
              <a:pPr>
                <a:defRPr/>
              </a:pPr>
              <a:t>29 נובמבר 22</a:t>
            </a:fld>
            <a:endParaRPr lang="en-US" dirty="0"/>
          </a:p>
        </p:txBody>
      </p:sp>
      <p:sp>
        <p:nvSpPr>
          <p:cNvPr id="5" name="מציין מיקום של כותרת תחתונה 4"/>
          <p:cNvSpPr>
            <a:spLocks noGrp="1"/>
          </p:cNvSpPr>
          <p:nvPr>
            <p:ph type="ftr" sz="quarter" idx="11"/>
          </p:nvPr>
        </p:nvSpPr>
        <p:spPr/>
        <p:txBody>
          <a:bodyPr/>
          <a:lstStyle/>
          <a:p>
            <a:pPr>
              <a:defRPr/>
            </a:pPr>
            <a:endParaRPr lang="en-US" dirty="0"/>
          </a:p>
        </p:txBody>
      </p:sp>
      <p:sp>
        <p:nvSpPr>
          <p:cNvPr id="6" name="מציין מיקום של מספר שקופית 5"/>
          <p:cNvSpPr>
            <a:spLocks noGrp="1"/>
          </p:cNvSpPr>
          <p:nvPr>
            <p:ph type="sldNum" sz="quarter" idx="12"/>
          </p:nvPr>
        </p:nvSpPr>
        <p:spPr/>
        <p:txBody>
          <a:bodyPr/>
          <a:lstStyle/>
          <a:p>
            <a:fld id="{57D7DB36-7AEE-4FEC-842C-C558E20B3503}" type="slidenum">
              <a:rPr lang="he-IL" smtClean="0"/>
              <a:t>‹#›</a:t>
            </a:fld>
            <a:endParaRPr lang="he-IL"/>
          </a:p>
        </p:txBody>
      </p:sp>
    </p:spTree>
    <p:extLst>
      <p:ext uri="{BB962C8B-B14F-4D97-AF65-F5344CB8AC3E}">
        <p14:creationId xmlns:p14="http://schemas.microsoft.com/office/powerpoint/2010/main" val="3646542655"/>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pPr>
              <a:defRPr/>
            </a:pPr>
            <a:fld id="{1D538ADC-F615-4FFE-A208-B1EA7276448C}" type="datetime8">
              <a:rPr lang="he-IL" smtClean="0"/>
              <a:pPr>
                <a:defRPr/>
              </a:pPr>
              <a:t>29 נובמבר 22</a:t>
            </a:fld>
            <a:endParaRPr lang="en-US" dirty="0"/>
          </a:p>
        </p:txBody>
      </p:sp>
      <p:sp>
        <p:nvSpPr>
          <p:cNvPr id="5" name="מציין מיקום של כותרת תחתונה 4"/>
          <p:cNvSpPr>
            <a:spLocks noGrp="1"/>
          </p:cNvSpPr>
          <p:nvPr>
            <p:ph type="ftr" sz="quarter" idx="11"/>
          </p:nvPr>
        </p:nvSpPr>
        <p:spPr/>
        <p:txBody>
          <a:bodyPr/>
          <a:lstStyle/>
          <a:p>
            <a:pPr>
              <a:defRPr/>
            </a:pPr>
            <a:endParaRPr lang="en-US" dirty="0"/>
          </a:p>
        </p:txBody>
      </p:sp>
      <p:sp>
        <p:nvSpPr>
          <p:cNvPr id="6" name="מציין מיקום של מספר שקופית 5"/>
          <p:cNvSpPr>
            <a:spLocks noGrp="1"/>
          </p:cNvSpPr>
          <p:nvPr>
            <p:ph type="sldNum" sz="quarter" idx="12"/>
          </p:nvPr>
        </p:nvSpPr>
        <p:spPr/>
        <p:txBody>
          <a:bodyPr/>
          <a:lstStyle/>
          <a:p>
            <a:fld id="{57D7DB36-7AEE-4FEC-842C-C558E20B3503}" type="slidenum">
              <a:rPr lang="he-IL" smtClean="0"/>
              <a:t>‹#›</a:t>
            </a:fld>
            <a:endParaRPr lang="he-IL"/>
          </a:p>
        </p:txBody>
      </p:sp>
    </p:spTree>
    <p:extLst>
      <p:ext uri="{BB962C8B-B14F-4D97-AF65-F5344CB8AC3E}">
        <p14:creationId xmlns:p14="http://schemas.microsoft.com/office/powerpoint/2010/main" val="253950812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543675" y="273844"/>
            <a:ext cx="1971675" cy="4358879"/>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28650" y="273844"/>
            <a:ext cx="5800725" cy="4358879"/>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pPr>
              <a:defRPr/>
            </a:pPr>
            <a:fld id="{1D538ADC-F615-4FFE-A208-B1EA7276448C}" type="datetime8">
              <a:rPr lang="he-IL" smtClean="0"/>
              <a:pPr>
                <a:defRPr/>
              </a:pPr>
              <a:t>29 נובמבר 22</a:t>
            </a:fld>
            <a:endParaRPr lang="en-US" dirty="0"/>
          </a:p>
        </p:txBody>
      </p:sp>
      <p:sp>
        <p:nvSpPr>
          <p:cNvPr id="5" name="מציין מיקום של כותרת תחתונה 4"/>
          <p:cNvSpPr>
            <a:spLocks noGrp="1"/>
          </p:cNvSpPr>
          <p:nvPr>
            <p:ph type="ftr" sz="quarter" idx="11"/>
          </p:nvPr>
        </p:nvSpPr>
        <p:spPr/>
        <p:txBody>
          <a:bodyPr/>
          <a:lstStyle/>
          <a:p>
            <a:pPr>
              <a:defRPr/>
            </a:pPr>
            <a:endParaRPr lang="en-US" dirty="0"/>
          </a:p>
        </p:txBody>
      </p:sp>
      <p:sp>
        <p:nvSpPr>
          <p:cNvPr id="6" name="מציין מיקום של מספר שקופית 5"/>
          <p:cNvSpPr>
            <a:spLocks noGrp="1"/>
          </p:cNvSpPr>
          <p:nvPr>
            <p:ph type="sldNum" sz="quarter" idx="12"/>
          </p:nvPr>
        </p:nvSpPr>
        <p:spPr/>
        <p:txBody>
          <a:bodyPr/>
          <a:lstStyle/>
          <a:p>
            <a:fld id="{57D7DB36-7AEE-4FEC-842C-C558E20B3503}" type="slidenum">
              <a:rPr lang="he-IL" smtClean="0"/>
              <a:t>‹#›</a:t>
            </a:fld>
            <a:endParaRPr lang="he-IL"/>
          </a:p>
        </p:txBody>
      </p:sp>
    </p:spTree>
    <p:extLst>
      <p:ext uri="{BB962C8B-B14F-4D97-AF65-F5344CB8AC3E}">
        <p14:creationId xmlns:p14="http://schemas.microsoft.com/office/powerpoint/2010/main" val="248040526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cxnSp>
        <p:nvCxnSpPr>
          <p:cNvPr id="6" name="מחבר ישר 5"/>
          <p:cNvCxnSpPr/>
          <p:nvPr userDrawn="1"/>
        </p:nvCxnSpPr>
        <p:spPr>
          <a:xfrm>
            <a:off x="0" y="589346"/>
            <a:ext cx="7143769" cy="0"/>
          </a:xfrm>
          <a:prstGeom prst="line">
            <a:avLst/>
          </a:prstGeom>
          <a:ln>
            <a:solidFill>
              <a:srgbClr val="88144E"/>
            </a:solidFill>
          </a:ln>
        </p:spPr>
        <p:style>
          <a:lnRef idx="3">
            <a:schemeClr val="accent2"/>
          </a:lnRef>
          <a:fillRef idx="0">
            <a:schemeClr val="accent2"/>
          </a:fillRef>
          <a:effectRef idx="2">
            <a:schemeClr val="accent2"/>
          </a:effectRef>
          <a:fontRef idx="minor">
            <a:schemeClr val="tx1"/>
          </a:fontRef>
        </p:style>
      </p:cxnSp>
      <p:sp>
        <p:nvSpPr>
          <p:cNvPr id="7" name="מלבן 6">
            <a:hlinkClick r:id="" action="ppaction://hlinkshowjump?jump=nextslide"/>
          </p:cNvPr>
          <p:cNvSpPr/>
          <p:nvPr userDrawn="1"/>
        </p:nvSpPr>
        <p:spPr>
          <a:xfrm>
            <a:off x="0" y="0"/>
            <a:ext cx="214283" cy="589346"/>
          </a:xfrm>
          <a:prstGeom prst="rect">
            <a:avLst/>
          </a:prstGeom>
          <a:solidFill>
            <a:srgbClr val="88144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TextBox 11"/>
          <p:cNvSpPr txBox="1"/>
          <p:nvPr userDrawn="1"/>
        </p:nvSpPr>
        <p:spPr>
          <a:xfrm>
            <a:off x="8786847" y="4947311"/>
            <a:ext cx="357157" cy="261610"/>
          </a:xfrm>
          <a:prstGeom prst="rect">
            <a:avLst/>
          </a:prstGeom>
          <a:noFill/>
        </p:spPr>
        <p:txBody>
          <a:bodyPr wrap="square" rtlCol="1">
            <a:spAutoFit/>
          </a:bodyPr>
          <a:lstStyle/>
          <a:p>
            <a:fld id="{E06DFFEC-E6D3-4991-9502-91FB028DC674}" type="slidenum">
              <a:rPr lang="he-IL" sz="1100" smtClean="0">
                <a:solidFill>
                  <a:schemeClr val="bg1">
                    <a:lumMod val="65000"/>
                  </a:schemeClr>
                </a:solidFill>
              </a:rPr>
              <a:pPr/>
              <a:t>‹#›</a:t>
            </a:fld>
            <a:endParaRPr lang="he-IL" sz="1100" dirty="0">
              <a:solidFill>
                <a:schemeClr val="bg1">
                  <a:lumMod val="65000"/>
                </a:schemeClr>
              </a:solidFill>
            </a:endParaRPr>
          </a:p>
        </p:txBody>
      </p:sp>
      <p:pic>
        <p:nvPicPr>
          <p:cNvPr id="8" name="Picture 1" descr="\\Rmc-hd\rambam visual\לוגויים\רמבם\עברית\rambam_1.jpg">
            <a:hlinkClick r:id="" action="ppaction://hlinkshowjump?jump=firstslide"/>
          </p:cNvPr>
          <p:cNvPicPr>
            <a:picLocks noChangeAspect="1" noChangeArrowheads="1"/>
          </p:cNvPicPr>
          <p:nvPr userDrawn="1"/>
        </p:nvPicPr>
        <p:blipFill>
          <a:blip r:embed="rId2" cstate="print"/>
          <a:srcRect/>
          <a:stretch>
            <a:fillRect/>
          </a:stretch>
        </p:blipFill>
        <p:spPr bwMode="auto">
          <a:xfrm>
            <a:off x="8316422" y="37138"/>
            <a:ext cx="758633" cy="853568"/>
          </a:xfrm>
          <a:prstGeom prst="rect">
            <a:avLst/>
          </a:prstGeom>
          <a:noFill/>
        </p:spPr>
      </p:pic>
    </p:spTree>
    <p:extLst>
      <p:ext uri="{BB962C8B-B14F-4D97-AF65-F5344CB8AC3E}">
        <p14:creationId xmlns:p14="http://schemas.microsoft.com/office/powerpoint/2010/main" val="2237168578"/>
      </p:ext>
    </p:extLst>
  </p:cSld>
  <p:clrMapOvr>
    <a:masterClrMapping/>
  </p:clrMapOvr>
  <p:transition>
    <p:fade/>
  </p:transition>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pPr>
              <a:defRPr/>
            </a:pPr>
            <a:fld id="{1D538ADC-F615-4FFE-A208-B1EA7276448C}" type="datetime8">
              <a:rPr lang="he-IL" smtClean="0"/>
              <a:pPr>
                <a:defRPr/>
              </a:pPr>
              <a:t>29 נובמבר 22</a:t>
            </a:fld>
            <a:endParaRPr lang="en-US" dirty="0"/>
          </a:p>
        </p:txBody>
      </p:sp>
      <p:sp>
        <p:nvSpPr>
          <p:cNvPr id="5" name="מציין מיקום של כותרת תחתונה 4"/>
          <p:cNvSpPr>
            <a:spLocks noGrp="1"/>
          </p:cNvSpPr>
          <p:nvPr>
            <p:ph type="ftr" sz="quarter" idx="11"/>
          </p:nvPr>
        </p:nvSpPr>
        <p:spPr/>
        <p:txBody>
          <a:bodyPr/>
          <a:lstStyle/>
          <a:p>
            <a:pPr>
              <a:defRPr/>
            </a:pPr>
            <a:endParaRPr lang="en-US" dirty="0"/>
          </a:p>
        </p:txBody>
      </p:sp>
      <p:sp>
        <p:nvSpPr>
          <p:cNvPr id="6" name="מציין מיקום של מספר שקופית 5"/>
          <p:cNvSpPr>
            <a:spLocks noGrp="1"/>
          </p:cNvSpPr>
          <p:nvPr>
            <p:ph type="sldNum" sz="quarter" idx="12"/>
          </p:nvPr>
        </p:nvSpPr>
        <p:spPr/>
        <p:txBody>
          <a:bodyPr/>
          <a:lstStyle/>
          <a:p>
            <a:fld id="{57D7DB36-7AEE-4FEC-842C-C558E20B3503}" type="slidenum">
              <a:rPr lang="he-IL" smtClean="0"/>
              <a:t>‹#›</a:t>
            </a:fld>
            <a:endParaRPr lang="he-IL"/>
          </a:p>
        </p:txBody>
      </p:sp>
    </p:spTree>
    <p:extLst>
      <p:ext uri="{BB962C8B-B14F-4D97-AF65-F5344CB8AC3E}">
        <p14:creationId xmlns:p14="http://schemas.microsoft.com/office/powerpoint/2010/main" val="45592649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623888" y="1282304"/>
            <a:ext cx="7886700" cy="2139553"/>
          </a:xfrm>
        </p:spPr>
        <p:txBody>
          <a:bodyPr anchor="b"/>
          <a:lstStyle>
            <a:lvl1pPr>
              <a:defRPr sz="45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pPr>
              <a:defRPr/>
            </a:pPr>
            <a:fld id="{1D538ADC-F615-4FFE-A208-B1EA7276448C}" type="datetime8">
              <a:rPr lang="he-IL" smtClean="0"/>
              <a:pPr>
                <a:defRPr/>
              </a:pPr>
              <a:t>29 נובמבר 22</a:t>
            </a:fld>
            <a:endParaRPr lang="en-US" dirty="0"/>
          </a:p>
        </p:txBody>
      </p:sp>
      <p:sp>
        <p:nvSpPr>
          <p:cNvPr id="5" name="מציין מיקום של כותרת תחתונה 4"/>
          <p:cNvSpPr>
            <a:spLocks noGrp="1"/>
          </p:cNvSpPr>
          <p:nvPr>
            <p:ph type="ftr" sz="quarter" idx="11"/>
          </p:nvPr>
        </p:nvSpPr>
        <p:spPr/>
        <p:txBody>
          <a:bodyPr/>
          <a:lstStyle/>
          <a:p>
            <a:pPr>
              <a:defRPr/>
            </a:pPr>
            <a:endParaRPr lang="en-US" dirty="0"/>
          </a:p>
        </p:txBody>
      </p:sp>
      <p:sp>
        <p:nvSpPr>
          <p:cNvPr id="6" name="מציין מיקום של מספר שקופית 5"/>
          <p:cNvSpPr>
            <a:spLocks noGrp="1"/>
          </p:cNvSpPr>
          <p:nvPr>
            <p:ph type="sldNum" sz="quarter" idx="12"/>
          </p:nvPr>
        </p:nvSpPr>
        <p:spPr/>
        <p:txBody>
          <a:bodyPr/>
          <a:lstStyle/>
          <a:p>
            <a:fld id="{57D7DB36-7AEE-4FEC-842C-C558E20B3503}" type="slidenum">
              <a:rPr lang="he-IL" smtClean="0"/>
              <a:t>‹#›</a:t>
            </a:fld>
            <a:endParaRPr lang="he-IL"/>
          </a:p>
        </p:txBody>
      </p:sp>
    </p:spTree>
    <p:extLst>
      <p:ext uri="{BB962C8B-B14F-4D97-AF65-F5344CB8AC3E}">
        <p14:creationId xmlns:p14="http://schemas.microsoft.com/office/powerpoint/2010/main" val="250509043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28650" y="1369219"/>
            <a:ext cx="3886200" cy="3263504"/>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29150" y="1369219"/>
            <a:ext cx="3886200" cy="3263504"/>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pPr>
              <a:defRPr/>
            </a:pPr>
            <a:fld id="{1D538ADC-F615-4FFE-A208-B1EA7276448C}" type="datetime8">
              <a:rPr lang="he-IL" smtClean="0"/>
              <a:pPr>
                <a:defRPr/>
              </a:pPr>
              <a:t>29 נובמבר 22</a:t>
            </a:fld>
            <a:endParaRPr lang="en-US" dirty="0"/>
          </a:p>
        </p:txBody>
      </p:sp>
      <p:sp>
        <p:nvSpPr>
          <p:cNvPr id="6" name="מציין מיקום של כותרת תחתונה 5"/>
          <p:cNvSpPr>
            <a:spLocks noGrp="1"/>
          </p:cNvSpPr>
          <p:nvPr>
            <p:ph type="ftr" sz="quarter" idx="11"/>
          </p:nvPr>
        </p:nvSpPr>
        <p:spPr/>
        <p:txBody>
          <a:bodyPr/>
          <a:lstStyle/>
          <a:p>
            <a:pPr>
              <a:defRPr/>
            </a:pPr>
            <a:endParaRPr lang="en-US" dirty="0"/>
          </a:p>
        </p:txBody>
      </p:sp>
      <p:sp>
        <p:nvSpPr>
          <p:cNvPr id="7" name="מציין מיקום של מספר שקופית 6"/>
          <p:cNvSpPr>
            <a:spLocks noGrp="1"/>
          </p:cNvSpPr>
          <p:nvPr>
            <p:ph type="sldNum" sz="quarter" idx="12"/>
          </p:nvPr>
        </p:nvSpPr>
        <p:spPr/>
        <p:txBody>
          <a:bodyPr/>
          <a:lstStyle/>
          <a:p>
            <a:fld id="{57D7DB36-7AEE-4FEC-842C-C558E20B3503}" type="slidenum">
              <a:rPr lang="he-IL" smtClean="0"/>
              <a:t>‹#›</a:t>
            </a:fld>
            <a:endParaRPr lang="he-IL"/>
          </a:p>
        </p:txBody>
      </p:sp>
    </p:spTree>
    <p:extLst>
      <p:ext uri="{BB962C8B-B14F-4D97-AF65-F5344CB8AC3E}">
        <p14:creationId xmlns:p14="http://schemas.microsoft.com/office/powerpoint/2010/main" val="408590996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29841" y="273844"/>
            <a:ext cx="7886700" cy="994172"/>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629842" y="1878806"/>
            <a:ext cx="3868340" cy="2763441"/>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4629150" y="1878806"/>
            <a:ext cx="3887391" cy="2763441"/>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pPr>
              <a:defRPr/>
            </a:pPr>
            <a:fld id="{1D538ADC-F615-4FFE-A208-B1EA7276448C}" type="datetime8">
              <a:rPr lang="he-IL" smtClean="0"/>
              <a:pPr>
                <a:defRPr/>
              </a:pPr>
              <a:t>29 נובמבר 22</a:t>
            </a:fld>
            <a:endParaRPr lang="en-US" dirty="0"/>
          </a:p>
        </p:txBody>
      </p:sp>
      <p:sp>
        <p:nvSpPr>
          <p:cNvPr id="8" name="מציין מיקום של כותרת תחתונה 7"/>
          <p:cNvSpPr>
            <a:spLocks noGrp="1"/>
          </p:cNvSpPr>
          <p:nvPr>
            <p:ph type="ftr" sz="quarter" idx="11"/>
          </p:nvPr>
        </p:nvSpPr>
        <p:spPr/>
        <p:txBody>
          <a:bodyPr/>
          <a:lstStyle/>
          <a:p>
            <a:pPr>
              <a:defRPr/>
            </a:pPr>
            <a:endParaRPr lang="en-US" dirty="0"/>
          </a:p>
        </p:txBody>
      </p:sp>
      <p:sp>
        <p:nvSpPr>
          <p:cNvPr id="9" name="מציין מיקום של מספר שקופית 8"/>
          <p:cNvSpPr>
            <a:spLocks noGrp="1"/>
          </p:cNvSpPr>
          <p:nvPr>
            <p:ph type="sldNum" sz="quarter" idx="12"/>
          </p:nvPr>
        </p:nvSpPr>
        <p:spPr/>
        <p:txBody>
          <a:bodyPr/>
          <a:lstStyle/>
          <a:p>
            <a:fld id="{57D7DB36-7AEE-4FEC-842C-C558E20B3503}" type="slidenum">
              <a:rPr lang="he-IL" smtClean="0"/>
              <a:t>‹#›</a:t>
            </a:fld>
            <a:endParaRPr lang="he-IL"/>
          </a:p>
        </p:txBody>
      </p:sp>
    </p:spTree>
    <p:extLst>
      <p:ext uri="{BB962C8B-B14F-4D97-AF65-F5344CB8AC3E}">
        <p14:creationId xmlns:p14="http://schemas.microsoft.com/office/powerpoint/2010/main" val="197656408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pPr>
              <a:defRPr/>
            </a:pPr>
            <a:fld id="{1D538ADC-F615-4FFE-A208-B1EA7276448C}" type="datetime8">
              <a:rPr lang="he-IL" smtClean="0"/>
              <a:pPr>
                <a:defRPr/>
              </a:pPr>
              <a:t>29 נובמבר 22</a:t>
            </a:fld>
            <a:endParaRPr lang="en-US" dirty="0"/>
          </a:p>
        </p:txBody>
      </p:sp>
      <p:sp>
        <p:nvSpPr>
          <p:cNvPr id="4" name="מציין מיקום של כותרת תחתונה 3"/>
          <p:cNvSpPr>
            <a:spLocks noGrp="1"/>
          </p:cNvSpPr>
          <p:nvPr>
            <p:ph type="ftr" sz="quarter" idx="11"/>
          </p:nvPr>
        </p:nvSpPr>
        <p:spPr/>
        <p:txBody>
          <a:bodyPr/>
          <a:lstStyle/>
          <a:p>
            <a:pPr>
              <a:defRPr/>
            </a:pPr>
            <a:endParaRPr lang="en-US" dirty="0"/>
          </a:p>
        </p:txBody>
      </p:sp>
      <p:sp>
        <p:nvSpPr>
          <p:cNvPr id="5" name="מציין מיקום של מספר שקופית 4"/>
          <p:cNvSpPr>
            <a:spLocks noGrp="1"/>
          </p:cNvSpPr>
          <p:nvPr>
            <p:ph type="sldNum" sz="quarter" idx="12"/>
          </p:nvPr>
        </p:nvSpPr>
        <p:spPr/>
        <p:txBody>
          <a:bodyPr/>
          <a:lstStyle/>
          <a:p>
            <a:fld id="{57D7DB36-7AEE-4FEC-842C-C558E20B3503}" type="slidenum">
              <a:rPr lang="he-IL" smtClean="0"/>
              <a:t>‹#›</a:t>
            </a:fld>
            <a:endParaRPr lang="he-IL"/>
          </a:p>
        </p:txBody>
      </p:sp>
    </p:spTree>
    <p:extLst>
      <p:ext uri="{BB962C8B-B14F-4D97-AF65-F5344CB8AC3E}">
        <p14:creationId xmlns:p14="http://schemas.microsoft.com/office/powerpoint/2010/main" val="144856622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pPr>
              <a:defRPr/>
            </a:pPr>
            <a:fld id="{1D538ADC-F615-4FFE-A208-B1EA7276448C}" type="datetime8">
              <a:rPr lang="he-IL" smtClean="0"/>
              <a:pPr>
                <a:defRPr/>
              </a:pPr>
              <a:t>29 נובמבר 22</a:t>
            </a:fld>
            <a:endParaRPr lang="en-US" dirty="0"/>
          </a:p>
        </p:txBody>
      </p:sp>
      <p:sp>
        <p:nvSpPr>
          <p:cNvPr id="3" name="מציין מיקום של כותרת תחתונה 2"/>
          <p:cNvSpPr>
            <a:spLocks noGrp="1"/>
          </p:cNvSpPr>
          <p:nvPr>
            <p:ph type="ftr" sz="quarter" idx="11"/>
          </p:nvPr>
        </p:nvSpPr>
        <p:spPr/>
        <p:txBody>
          <a:bodyPr/>
          <a:lstStyle/>
          <a:p>
            <a:pPr>
              <a:defRPr/>
            </a:pPr>
            <a:endParaRPr lang="en-US" dirty="0"/>
          </a:p>
        </p:txBody>
      </p:sp>
      <p:sp>
        <p:nvSpPr>
          <p:cNvPr id="4" name="מציין מיקום של מספר שקופית 3"/>
          <p:cNvSpPr>
            <a:spLocks noGrp="1"/>
          </p:cNvSpPr>
          <p:nvPr>
            <p:ph type="sldNum" sz="quarter" idx="12"/>
          </p:nvPr>
        </p:nvSpPr>
        <p:spPr/>
        <p:txBody>
          <a:bodyPr/>
          <a:lstStyle/>
          <a:p>
            <a:fld id="{57D7DB36-7AEE-4FEC-842C-C558E20B3503}" type="slidenum">
              <a:rPr lang="he-IL" smtClean="0"/>
              <a:t>‹#›</a:t>
            </a:fld>
            <a:endParaRPr lang="he-IL"/>
          </a:p>
        </p:txBody>
      </p:sp>
    </p:spTree>
    <p:extLst>
      <p:ext uri="{BB962C8B-B14F-4D97-AF65-F5344CB8AC3E}">
        <p14:creationId xmlns:p14="http://schemas.microsoft.com/office/powerpoint/2010/main" val="40986452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29841" y="342900"/>
            <a:ext cx="2949178" cy="1200150"/>
          </a:xfrm>
        </p:spPr>
        <p:txBody>
          <a:bodyPr anchor="b"/>
          <a:lstStyle>
            <a:lvl1pPr>
              <a:defRPr sz="24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pPr>
              <a:defRPr/>
            </a:pPr>
            <a:fld id="{1D538ADC-F615-4FFE-A208-B1EA7276448C}" type="datetime8">
              <a:rPr lang="he-IL" smtClean="0"/>
              <a:pPr>
                <a:defRPr/>
              </a:pPr>
              <a:t>29 נובמבר 22</a:t>
            </a:fld>
            <a:endParaRPr lang="en-US" dirty="0"/>
          </a:p>
        </p:txBody>
      </p:sp>
      <p:sp>
        <p:nvSpPr>
          <p:cNvPr id="6" name="מציין מיקום של כותרת תחתונה 5"/>
          <p:cNvSpPr>
            <a:spLocks noGrp="1"/>
          </p:cNvSpPr>
          <p:nvPr>
            <p:ph type="ftr" sz="quarter" idx="11"/>
          </p:nvPr>
        </p:nvSpPr>
        <p:spPr/>
        <p:txBody>
          <a:bodyPr/>
          <a:lstStyle/>
          <a:p>
            <a:pPr>
              <a:defRPr/>
            </a:pPr>
            <a:endParaRPr lang="en-US" dirty="0"/>
          </a:p>
        </p:txBody>
      </p:sp>
      <p:sp>
        <p:nvSpPr>
          <p:cNvPr id="7" name="מציין מיקום של מספר שקופית 6"/>
          <p:cNvSpPr>
            <a:spLocks noGrp="1"/>
          </p:cNvSpPr>
          <p:nvPr>
            <p:ph type="sldNum" sz="quarter" idx="12"/>
          </p:nvPr>
        </p:nvSpPr>
        <p:spPr/>
        <p:txBody>
          <a:bodyPr/>
          <a:lstStyle/>
          <a:p>
            <a:fld id="{57D7DB36-7AEE-4FEC-842C-C558E20B3503}" type="slidenum">
              <a:rPr lang="he-IL" smtClean="0"/>
              <a:t>‹#›</a:t>
            </a:fld>
            <a:endParaRPr lang="he-IL"/>
          </a:p>
        </p:txBody>
      </p:sp>
    </p:spTree>
    <p:extLst>
      <p:ext uri="{BB962C8B-B14F-4D97-AF65-F5344CB8AC3E}">
        <p14:creationId xmlns:p14="http://schemas.microsoft.com/office/powerpoint/2010/main" val="252295869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29841" y="342900"/>
            <a:ext cx="2949178" cy="1200150"/>
          </a:xfrm>
        </p:spPr>
        <p:txBody>
          <a:bodyPr anchor="b"/>
          <a:lstStyle>
            <a:lvl1pPr>
              <a:defRPr sz="24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he-IL"/>
          </a:p>
        </p:txBody>
      </p:sp>
      <p:sp>
        <p:nvSpPr>
          <p:cNvPr id="4" name="מציין מיקום טקסט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pPr>
              <a:defRPr/>
            </a:pPr>
            <a:fld id="{1D538ADC-F615-4FFE-A208-B1EA7276448C}" type="datetime8">
              <a:rPr lang="he-IL" smtClean="0"/>
              <a:pPr>
                <a:defRPr/>
              </a:pPr>
              <a:t>29 נובמבר 22</a:t>
            </a:fld>
            <a:endParaRPr lang="en-US" dirty="0"/>
          </a:p>
        </p:txBody>
      </p:sp>
      <p:sp>
        <p:nvSpPr>
          <p:cNvPr id="6" name="מציין מיקום של כותרת תחתונה 5"/>
          <p:cNvSpPr>
            <a:spLocks noGrp="1"/>
          </p:cNvSpPr>
          <p:nvPr>
            <p:ph type="ftr" sz="quarter" idx="11"/>
          </p:nvPr>
        </p:nvSpPr>
        <p:spPr/>
        <p:txBody>
          <a:bodyPr/>
          <a:lstStyle/>
          <a:p>
            <a:pPr>
              <a:defRPr/>
            </a:pPr>
            <a:endParaRPr lang="en-US" dirty="0"/>
          </a:p>
        </p:txBody>
      </p:sp>
      <p:sp>
        <p:nvSpPr>
          <p:cNvPr id="7" name="מציין מיקום של מספר שקופית 6"/>
          <p:cNvSpPr>
            <a:spLocks noGrp="1"/>
          </p:cNvSpPr>
          <p:nvPr>
            <p:ph type="sldNum" sz="quarter" idx="12"/>
          </p:nvPr>
        </p:nvSpPr>
        <p:spPr/>
        <p:txBody>
          <a:bodyPr/>
          <a:lstStyle/>
          <a:p>
            <a:fld id="{57D7DB36-7AEE-4FEC-842C-C558E20B3503}" type="slidenum">
              <a:rPr lang="he-IL" smtClean="0"/>
              <a:t>‹#›</a:t>
            </a:fld>
            <a:endParaRPr lang="he-IL"/>
          </a:p>
        </p:txBody>
      </p:sp>
    </p:spTree>
    <p:extLst>
      <p:ext uri="{BB962C8B-B14F-4D97-AF65-F5344CB8AC3E}">
        <p14:creationId xmlns:p14="http://schemas.microsoft.com/office/powerpoint/2010/main" val="226064626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28650" y="273844"/>
            <a:ext cx="7886700" cy="994172"/>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369219"/>
            <a:ext cx="7886700" cy="3263504"/>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457950" y="4767263"/>
            <a:ext cx="2057400" cy="273844"/>
          </a:xfrm>
          <a:prstGeom prst="rect">
            <a:avLst/>
          </a:prstGeom>
        </p:spPr>
        <p:txBody>
          <a:bodyPr vert="horz" lIns="91440" tIns="45720" rIns="91440" bIns="45720" rtlCol="1" anchor="ctr"/>
          <a:lstStyle>
            <a:lvl1pPr algn="r">
              <a:defRPr sz="900">
                <a:solidFill>
                  <a:schemeClr val="tx1">
                    <a:tint val="75000"/>
                  </a:schemeClr>
                </a:solidFill>
              </a:defRPr>
            </a:lvl1pPr>
          </a:lstStyle>
          <a:p>
            <a:pPr>
              <a:defRPr/>
            </a:pPr>
            <a:fld id="{1D538ADC-F615-4FFE-A208-B1EA7276448C}" type="datetime8">
              <a:rPr lang="he-IL" smtClean="0"/>
              <a:pPr>
                <a:defRPr/>
              </a:pPr>
              <a:t>29 נובמבר 22</a:t>
            </a:fld>
            <a:endParaRPr lang="en-US" dirty="0"/>
          </a:p>
        </p:txBody>
      </p:sp>
      <p:sp>
        <p:nvSpPr>
          <p:cNvPr id="5" name="מציין מיקום של כותרת תחתונה 4"/>
          <p:cNvSpPr>
            <a:spLocks noGrp="1"/>
          </p:cNvSpPr>
          <p:nvPr>
            <p:ph type="ftr" sz="quarter" idx="3"/>
          </p:nvPr>
        </p:nvSpPr>
        <p:spPr>
          <a:xfrm>
            <a:off x="3028950" y="4767263"/>
            <a:ext cx="3086100" cy="273844"/>
          </a:xfrm>
          <a:prstGeom prst="rect">
            <a:avLst/>
          </a:prstGeom>
        </p:spPr>
        <p:txBody>
          <a:bodyPr vert="horz" lIns="91440" tIns="45720" rIns="91440" bIns="45720" rtlCol="1" anchor="ctr"/>
          <a:lstStyle>
            <a:lvl1pPr algn="ctr">
              <a:defRPr sz="900">
                <a:solidFill>
                  <a:schemeClr val="tx1">
                    <a:tint val="75000"/>
                  </a:schemeClr>
                </a:solidFill>
              </a:defRPr>
            </a:lvl1pPr>
          </a:lstStyle>
          <a:p>
            <a:pPr>
              <a:defRPr/>
            </a:pPr>
            <a:endParaRPr lang="en-US" dirty="0"/>
          </a:p>
        </p:txBody>
      </p:sp>
      <p:sp>
        <p:nvSpPr>
          <p:cNvPr id="6" name="מציין מיקום של מספר שקופית 5"/>
          <p:cNvSpPr>
            <a:spLocks noGrp="1"/>
          </p:cNvSpPr>
          <p:nvPr>
            <p:ph type="sldNum" sz="quarter" idx="4"/>
          </p:nvPr>
        </p:nvSpPr>
        <p:spPr>
          <a:xfrm>
            <a:off x="628650" y="4767263"/>
            <a:ext cx="2057400" cy="273844"/>
          </a:xfrm>
          <a:prstGeom prst="rect">
            <a:avLst/>
          </a:prstGeom>
        </p:spPr>
        <p:txBody>
          <a:bodyPr vert="horz" lIns="91440" tIns="45720" rIns="91440" bIns="45720" rtlCol="1" anchor="ctr"/>
          <a:lstStyle>
            <a:lvl1pPr algn="l">
              <a:defRPr sz="900">
                <a:solidFill>
                  <a:schemeClr val="tx1">
                    <a:tint val="75000"/>
                  </a:schemeClr>
                </a:solidFill>
              </a:defRPr>
            </a:lvl1pPr>
          </a:lstStyle>
          <a:p>
            <a:fld id="{57D7DB36-7AEE-4FEC-842C-C558E20B3503}" type="slidenum">
              <a:rPr lang="he-IL" smtClean="0"/>
              <a:t>‹#›</a:t>
            </a:fld>
            <a:endParaRPr lang="he-IL"/>
          </a:p>
        </p:txBody>
      </p:sp>
    </p:spTree>
    <p:extLst>
      <p:ext uri="{BB962C8B-B14F-4D97-AF65-F5344CB8AC3E}">
        <p14:creationId xmlns:p14="http://schemas.microsoft.com/office/powerpoint/2010/main" val="104175713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r"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he-IL"/>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slide" Target="slide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slide" Target="slide1.xml"/></Relationships>
</file>

<file path=ppt/slides/_rels/slide2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slide" Target="slide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slide" Target="slide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152D1568-E23A-4CEC-B066-12FE47A606DB" descr="152D1568-E23A-4CEC-B066-12FE47A606D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4" y="1671649"/>
            <a:ext cx="3940553" cy="280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39">
            <a:hlinkClick r:id="rId4" action="ppaction://hlinksldjump"/>
          </p:cNvPr>
          <p:cNvSpPr txBox="1">
            <a:spLocks noChangeArrowheads="1"/>
          </p:cNvSpPr>
          <p:nvPr/>
        </p:nvSpPr>
        <p:spPr bwMode="auto">
          <a:xfrm>
            <a:off x="1033661" y="869800"/>
            <a:ext cx="6984777" cy="375051"/>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1" rIns="91440" bIns="45721" numCol="1" anchor="ctr" anchorCtr="0" compatLnSpc="1">
            <a:prstTxWarp prst="textNoShape">
              <a:avLst/>
            </a:prstTxWarp>
          </a:bodyPr>
          <a:lstStyle/>
          <a:p>
            <a:pPr algn="ctr" defTabSz="914435" eaLnBrk="0" hangingPunct="0">
              <a:lnSpc>
                <a:spcPct val="200000"/>
              </a:lnSpc>
              <a:defRPr/>
            </a:pPr>
            <a:r>
              <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גיוון תעסוקתי במרכז הרפואי </a:t>
            </a:r>
            <a:r>
              <a:rPr lang="he-IL" sz="2400" kern="0"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רמב"ם </a:t>
            </a:r>
            <a:endPar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defTabSz="914435" eaLnBrk="0" hangingPunct="0">
              <a:defRPr/>
            </a:pPr>
            <a:r>
              <a:rPr lang="he-IL" sz="2400" kern="0" dirty="0" smtClean="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he-IL" sz="2400" kern="0"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דו"ח מצב לשנת 2021</a:t>
            </a:r>
            <a:endParaRPr lang="en-US"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pic>
        <p:nvPicPr>
          <p:cNvPr id="5" name="תמונה 4" descr="תמונה61.jpg"/>
          <p:cNvPicPr>
            <a:picLocks noChangeAspect="1"/>
          </p:cNvPicPr>
          <p:nvPr/>
        </p:nvPicPr>
        <p:blipFill rotWithShape="1">
          <a:blip r:embed="rId5"/>
          <a:srcRect l="55120" t="37536" r="56" b="1961"/>
          <a:stretch/>
        </p:blipFill>
        <p:spPr>
          <a:xfrm>
            <a:off x="6300192" y="3075806"/>
            <a:ext cx="2527932" cy="2018479"/>
          </a:xfrm>
          <a:prstGeom prst="rect">
            <a:avLst/>
          </a:prstGeom>
        </p:spPr>
      </p:pic>
      <p:pic>
        <p:nvPicPr>
          <p:cNvPr id="6" name="תמונה 5" descr="תמונה61.jpg"/>
          <p:cNvPicPr>
            <a:picLocks noChangeAspect="1"/>
          </p:cNvPicPr>
          <p:nvPr/>
        </p:nvPicPr>
        <p:blipFill rotWithShape="1">
          <a:blip r:embed="rId5"/>
          <a:srcRect l="55120" t="37536" r="56" b="1961"/>
          <a:stretch/>
        </p:blipFill>
        <p:spPr>
          <a:xfrm rot="11718906">
            <a:off x="251520" y="1057327"/>
            <a:ext cx="2527932" cy="2018479"/>
          </a:xfrm>
          <a:prstGeom prst="rect">
            <a:avLst/>
          </a:prstGeom>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תרשים 1"/>
          <p:cNvGraphicFramePr/>
          <p:nvPr>
            <p:extLst>
              <p:ext uri="{D42A27DB-BD31-4B8C-83A1-F6EECF244321}">
                <p14:modId xmlns:p14="http://schemas.microsoft.com/office/powerpoint/2010/main" val="3175300588"/>
              </p:ext>
            </p:extLst>
          </p:nvPr>
        </p:nvGraphicFramePr>
        <p:xfrm>
          <a:off x="899592" y="1275606"/>
          <a:ext cx="7344815" cy="362857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699792" y="699542"/>
            <a:ext cx="3982245" cy="646331"/>
          </a:xfrm>
          <a:prstGeom prst="rect">
            <a:avLst/>
          </a:prstGeom>
          <a:noFill/>
        </p:spPr>
        <p:txBody>
          <a:bodyPr wrap="none" rtlCol="1">
            <a:spAutoFit/>
          </a:bodyPr>
          <a:lstStyle/>
          <a:p>
            <a:r>
              <a:rPr lang="he-IL" b="1" dirty="0">
                <a:solidFill>
                  <a:srgbClr val="002060"/>
                </a:solidFill>
                <a:effectLst>
                  <a:outerShdw blurRad="38100" dist="38100" dir="2700000" algn="tl">
                    <a:srgbClr val="000000">
                      <a:alpha val="43137"/>
                    </a:srgbClr>
                  </a:outerShdw>
                </a:effectLst>
              </a:rPr>
              <a:t>התפלגות אוכלוסיות הגיוון במכרז הרפואי</a:t>
            </a:r>
          </a:p>
          <a:p>
            <a:endParaRPr lang="he-IL" dirty="0"/>
          </a:p>
        </p:txBody>
      </p:sp>
    </p:spTree>
    <p:extLst>
      <p:ext uri="{BB962C8B-B14F-4D97-AF65-F5344CB8AC3E}">
        <p14:creationId xmlns:p14="http://schemas.microsoft.com/office/powerpoint/2010/main" val="85949218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346320724"/>
              </p:ext>
            </p:extLst>
          </p:nvPr>
        </p:nvGraphicFramePr>
        <p:xfrm>
          <a:off x="323531" y="915566"/>
          <a:ext cx="8386012" cy="3960440"/>
        </p:xfrm>
        <a:graphic>
          <a:graphicData uri="http://schemas.openxmlformats.org/drawingml/2006/table">
            <a:tbl>
              <a:tblPr rtl="1" firstRow="1" firstCol="1" bandRow="1">
                <a:tableStyleId>{5C22544A-7EE6-4342-B048-85BDC9FD1C3A}</a:tableStyleId>
              </a:tblPr>
              <a:tblGrid>
                <a:gridCol w="1862063">
                  <a:extLst>
                    <a:ext uri="{9D8B030D-6E8A-4147-A177-3AD203B41FA5}">
                      <a16:colId xmlns:a16="http://schemas.microsoft.com/office/drawing/2014/main" val="789728284"/>
                    </a:ext>
                  </a:extLst>
                </a:gridCol>
                <a:gridCol w="1325522">
                  <a:extLst>
                    <a:ext uri="{9D8B030D-6E8A-4147-A177-3AD203B41FA5}">
                      <a16:colId xmlns:a16="http://schemas.microsoft.com/office/drawing/2014/main" val="2067350894"/>
                    </a:ext>
                  </a:extLst>
                </a:gridCol>
                <a:gridCol w="1325522">
                  <a:extLst>
                    <a:ext uri="{9D8B030D-6E8A-4147-A177-3AD203B41FA5}">
                      <a16:colId xmlns:a16="http://schemas.microsoft.com/office/drawing/2014/main" val="267605605"/>
                    </a:ext>
                  </a:extLst>
                </a:gridCol>
                <a:gridCol w="1327222">
                  <a:extLst>
                    <a:ext uri="{9D8B030D-6E8A-4147-A177-3AD203B41FA5}">
                      <a16:colId xmlns:a16="http://schemas.microsoft.com/office/drawing/2014/main" val="3390350178"/>
                    </a:ext>
                  </a:extLst>
                </a:gridCol>
                <a:gridCol w="1328922">
                  <a:extLst>
                    <a:ext uri="{9D8B030D-6E8A-4147-A177-3AD203B41FA5}">
                      <a16:colId xmlns:a16="http://schemas.microsoft.com/office/drawing/2014/main" val="284573118"/>
                    </a:ext>
                  </a:extLst>
                </a:gridCol>
                <a:gridCol w="1216761">
                  <a:extLst>
                    <a:ext uri="{9D8B030D-6E8A-4147-A177-3AD203B41FA5}">
                      <a16:colId xmlns:a16="http://schemas.microsoft.com/office/drawing/2014/main" val="912357261"/>
                    </a:ext>
                  </a:extLst>
                </a:gridCol>
              </a:tblGrid>
              <a:tr h="424942">
                <a:tc gridSpan="6">
                  <a:txBody>
                    <a:bodyPr/>
                    <a:lstStyle/>
                    <a:p>
                      <a:pPr algn="ctr" rtl="1">
                        <a:lnSpc>
                          <a:spcPct val="107000"/>
                        </a:lnSpc>
                        <a:spcAft>
                          <a:spcPts val="0"/>
                        </a:spcAft>
                        <a:tabLst>
                          <a:tab pos="2228215" algn="l"/>
                        </a:tabLst>
                      </a:pPr>
                      <a:r>
                        <a:rPr lang="he-IL" sz="14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התפלגות עובדים - מנהל ומשק ב</a:t>
                      </a:r>
                      <a:endParaRPr lang="en-US" sz="1400" dirty="0">
                        <a:solidFill>
                          <a:srgbClr val="0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377451293"/>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מסד</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מירב</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תיכון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בכיר</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סכום כולל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024105616"/>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חברה הערבית</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234</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3</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240</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3808261030"/>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יוצאי אתיופיה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118</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118</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444767126"/>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עולים חדשים</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53</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53</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03389060"/>
                  </a:ext>
                </a:extLst>
              </a:tr>
              <a:tr h="452153">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אנשים עם מוגבלויות</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8</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33</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671056669"/>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חברה חרדית</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12</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3</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762231768"/>
                  </a:ext>
                </a:extLst>
              </a:tr>
              <a:tr h="424942">
                <a:tc>
                  <a:txBody>
                    <a:bodyPr/>
                    <a:lstStyle/>
                    <a:p>
                      <a:pPr algn="r" rtl="1">
                        <a:lnSpc>
                          <a:spcPct val="107000"/>
                        </a:lnSpc>
                        <a:spcAft>
                          <a:spcPts val="0"/>
                        </a:spcAft>
                      </a:pPr>
                      <a:r>
                        <a:rPr lang="he-IL" sz="1400">
                          <a:effectLst/>
                          <a:latin typeface="Tahoma" panose="020B0604030504040204" pitchFamily="34" charset="0"/>
                          <a:ea typeface="Tahoma" panose="020B0604030504040204" pitchFamily="34" charset="0"/>
                          <a:cs typeface="Tahoma" panose="020B0604030504040204" pitchFamily="34" charset="0"/>
                        </a:rPr>
                        <a:t>אוכלוסייה כללית</a:t>
                      </a:r>
                      <a:endParaRPr lang="en-US" sz="14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533</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81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33</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4</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651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717594222"/>
                  </a:ext>
                </a:extLst>
              </a:tr>
              <a:tr h="529281">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סה"כ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975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95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3</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1110</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839622932"/>
                  </a:ext>
                </a:extLst>
              </a:tr>
            </a:tbl>
          </a:graphicData>
        </a:graphic>
      </p:graphicFrame>
    </p:spTree>
    <p:extLst>
      <p:ext uri="{BB962C8B-B14F-4D97-AF65-F5344CB8AC3E}">
        <p14:creationId xmlns:p14="http://schemas.microsoft.com/office/powerpoint/2010/main" val="374840684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2324385799"/>
              </p:ext>
            </p:extLst>
          </p:nvPr>
        </p:nvGraphicFramePr>
        <p:xfrm>
          <a:off x="323531" y="915566"/>
          <a:ext cx="8386012" cy="3960440"/>
        </p:xfrm>
        <a:graphic>
          <a:graphicData uri="http://schemas.openxmlformats.org/drawingml/2006/table">
            <a:tbl>
              <a:tblPr rtl="1" firstRow="1" firstCol="1" bandRow="1">
                <a:tableStyleId>{5C22544A-7EE6-4342-B048-85BDC9FD1C3A}</a:tableStyleId>
              </a:tblPr>
              <a:tblGrid>
                <a:gridCol w="1862063">
                  <a:extLst>
                    <a:ext uri="{9D8B030D-6E8A-4147-A177-3AD203B41FA5}">
                      <a16:colId xmlns:a16="http://schemas.microsoft.com/office/drawing/2014/main" val="789728284"/>
                    </a:ext>
                  </a:extLst>
                </a:gridCol>
                <a:gridCol w="1325522">
                  <a:extLst>
                    <a:ext uri="{9D8B030D-6E8A-4147-A177-3AD203B41FA5}">
                      <a16:colId xmlns:a16="http://schemas.microsoft.com/office/drawing/2014/main" val="2067350894"/>
                    </a:ext>
                  </a:extLst>
                </a:gridCol>
                <a:gridCol w="1325522">
                  <a:extLst>
                    <a:ext uri="{9D8B030D-6E8A-4147-A177-3AD203B41FA5}">
                      <a16:colId xmlns:a16="http://schemas.microsoft.com/office/drawing/2014/main" val="267605605"/>
                    </a:ext>
                  </a:extLst>
                </a:gridCol>
                <a:gridCol w="1327222">
                  <a:extLst>
                    <a:ext uri="{9D8B030D-6E8A-4147-A177-3AD203B41FA5}">
                      <a16:colId xmlns:a16="http://schemas.microsoft.com/office/drawing/2014/main" val="3390350178"/>
                    </a:ext>
                  </a:extLst>
                </a:gridCol>
                <a:gridCol w="1328922">
                  <a:extLst>
                    <a:ext uri="{9D8B030D-6E8A-4147-A177-3AD203B41FA5}">
                      <a16:colId xmlns:a16="http://schemas.microsoft.com/office/drawing/2014/main" val="284573118"/>
                    </a:ext>
                  </a:extLst>
                </a:gridCol>
                <a:gridCol w="1216761">
                  <a:extLst>
                    <a:ext uri="{9D8B030D-6E8A-4147-A177-3AD203B41FA5}">
                      <a16:colId xmlns:a16="http://schemas.microsoft.com/office/drawing/2014/main" val="912357261"/>
                    </a:ext>
                  </a:extLst>
                </a:gridCol>
              </a:tblGrid>
              <a:tr h="424942">
                <a:tc gridSpan="6">
                  <a:txBody>
                    <a:bodyPr/>
                    <a:lstStyle/>
                    <a:p>
                      <a:pPr algn="ctr" rtl="1">
                        <a:lnSpc>
                          <a:spcPct val="107000"/>
                        </a:lnSpc>
                        <a:spcAft>
                          <a:spcPts val="0"/>
                        </a:spcAft>
                      </a:pPr>
                      <a:r>
                        <a:rPr lang="he-IL" sz="1400" u="none"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התפלגות עובדים - פארה – רפואי </a:t>
                      </a:r>
                      <a:endParaRPr lang="en-US" sz="1400" u="none" dirty="0">
                        <a:solidFill>
                          <a:srgbClr val="0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377451293"/>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מסד</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מירב</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תיכון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בכיר</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סכום כולל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024105616"/>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חברה הערבית</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74</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63</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10</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148</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3808261030"/>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יוצאי אתיופיה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a:t>
                      </a: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444767126"/>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עולים חדשים</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3</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03389060"/>
                  </a:ext>
                </a:extLst>
              </a:tr>
              <a:tr h="452153">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אנשים עם מוגבלויות</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8</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671056669"/>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חברה חרדית</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762231768"/>
                  </a:ext>
                </a:extLst>
              </a:tr>
              <a:tr h="424942">
                <a:tc>
                  <a:txBody>
                    <a:bodyPr/>
                    <a:lstStyle/>
                    <a:p>
                      <a:pPr algn="r" rtl="1">
                        <a:lnSpc>
                          <a:spcPct val="107000"/>
                        </a:lnSpc>
                        <a:spcAft>
                          <a:spcPts val="0"/>
                        </a:spcAft>
                      </a:pPr>
                      <a:r>
                        <a:rPr lang="he-IL" sz="1400">
                          <a:effectLst/>
                          <a:latin typeface="Tahoma" panose="020B0604030504040204" pitchFamily="34" charset="0"/>
                          <a:ea typeface="Tahoma" panose="020B0604030504040204" pitchFamily="34" charset="0"/>
                          <a:cs typeface="Tahoma" panose="020B0604030504040204" pitchFamily="34" charset="0"/>
                        </a:rPr>
                        <a:t>אוכלוסייה כללית</a:t>
                      </a:r>
                      <a:endParaRPr lang="en-US" sz="14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149</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166</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42</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362</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717594222"/>
                  </a:ext>
                </a:extLst>
              </a:tr>
              <a:tr h="529281">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סה"כ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228</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239</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57</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6</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530</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839622932"/>
                  </a:ext>
                </a:extLst>
              </a:tr>
            </a:tbl>
          </a:graphicData>
        </a:graphic>
      </p:graphicFrame>
    </p:spTree>
    <p:extLst>
      <p:ext uri="{BB962C8B-B14F-4D97-AF65-F5344CB8AC3E}">
        <p14:creationId xmlns:p14="http://schemas.microsoft.com/office/powerpoint/2010/main" val="97034884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414063965"/>
              </p:ext>
            </p:extLst>
          </p:nvPr>
        </p:nvGraphicFramePr>
        <p:xfrm>
          <a:off x="323531" y="915566"/>
          <a:ext cx="8386012" cy="3992063"/>
        </p:xfrm>
        <a:graphic>
          <a:graphicData uri="http://schemas.openxmlformats.org/drawingml/2006/table">
            <a:tbl>
              <a:tblPr rtl="1" firstRow="1" firstCol="1" bandRow="1">
                <a:tableStyleId>{5C22544A-7EE6-4342-B048-85BDC9FD1C3A}</a:tableStyleId>
              </a:tblPr>
              <a:tblGrid>
                <a:gridCol w="1862063">
                  <a:extLst>
                    <a:ext uri="{9D8B030D-6E8A-4147-A177-3AD203B41FA5}">
                      <a16:colId xmlns:a16="http://schemas.microsoft.com/office/drawing/2014/main" val="789728284"/>
                    </a:ext>
                  </a:extLst>
                </a:gridCol>
                <a:gridCol w="1325522">
                  <a:extLst>
                    <a:ext uri="{9D8B030D-6E8A-4147-A177-3AD203B41FA5}">
                      <a16:colId xmlns:a16="http://schemas.microsoft.com/office/drawing/2014/main" val="2067350894"/>
                    </a:ext>
                  </a:extLst>
                </a:gridCol>
                <a:gridCol w="1325522">
                  <a:extLst>
                    <a:ext uri="{9D8B030D-6E8A-4147-A177-3AD203B41FA5}">
                      <a16:colId xmlns:a16="http://schemas.microsoft.com/office/drawing/2014/main" val="267605605"/>
                    </a:ext>
                  </a:extLst>
                </a:gridCol>
                <a:gridCol w="1327222">
                  <a:extLst>
                    <a:ext uri="{9D8B030D-6E8A-4147-A177-3AD203B41FA5}">
                      <a16:colId xmlns:a16="http://schemas.microsoft.com/office/drawing/2014/main" val="3390350178"/>
                    </a:ext>
                  </a:extLst>
                </a:gridCol>
                <a:gridCol w="1328922">
                  <a:extLst>
                    <a:ext uri="{9D8B030D-6E8A-4147-A177-3AD203B41FA5}">
                      <a16:colId xmlns:a16="http://schemas.microsoft.com/office/drawing/2014/main" val="284573118"/>
                    </a:ext>
                  </a:extLst>
                </a:gridCol>
                <a:gridCol w="1216761">
                  <a:extLst>
                    <a:ext uri="{9D8B030D-6E8A-4147-A177-3AD203B41FA5}">
                      <a16:colId xmlns:a16="http://schemas.microsoft.com/office/drawing/2014/main" val="912357261"/>
                    </a:ext>
                  </a:extLst>
                </a:gridCol>
              </a:tblGrid>
              <a:tr h="424942">
                <a:tc gridSpan="6">
                  <a:txBody>
                    <a:bodyPr/>
                    <a:lstStyle/>
                    <a:p>
                      <a:pPr marL="0" marR="0" indent="0" algn="ctr" defTabSz="685800" rtl="1" eaLnBrk="1" fontAlgn="auto" latinLnBrk="0" hangingPunct="1">
                        <a:lnSpc>
                          <a:spcPct val="107000"/>
                        </a:lnSpc>
                        <a:spcBef>
                          <a:spcPts val="0"/>
                        </a:spcBef>
                        <a:spcAft>
                          <a:spcPts val="0"/>
                        </a:spcAft>
                        <a:buClrTx/>
                        <a:buSzTx/>
                        <a:buFontTx/>
                        <a:buNone/>
                        <a:tabLst/>
                        <a:defRPr/>
                      </a:pPr>
                      <a:r>
                        <a:rPr lang="he-IL" sz="14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התפלגות עובדים - סיעוד</a:t>
                      </a:r>
                      <a:endParaRPr lang="en-US" sz="1400" dirty="0" smtClean="0">
                        <a:solidFill>
                          <a:srgbClr val="0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rtl="1">
                        <a:lnSpc>
                          <a:spcPct val="107000"/>
                        </a:lnSpc>
                        <a:spcAft>
                          <a:spcPts val="0"/>
                        </a:spcAft>
                      </a:pPr>
                      <a:endParaRPr lang="en-US" sz="1400" u="none" dirty="0">
                        <a:solidFill>
                          <a:srgbClr val="0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377451293"/>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מסד</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מירב</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תיכון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בכיר</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סכום כולל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024105616"/>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חברה הערבית</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585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53</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24</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662</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3808261030"/>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יוצאי אתיופיה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16</a:t>
                      </a: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17</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444767126"/>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עולים חדשים</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03389060"/>
                  </a:ext>
                </a:extLst>
              </a:tr>
              <a:tr h="452153">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אנשים עם מוגבלויות</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80</a:t>
                      </a: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8</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12</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100</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671056669"/>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חברה חרדית</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0</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762231768"/>
                  </a:ext>
                </a:extLst>
              </a:tr>
              <a:tr h="424942">
                <a:tc>
                  <a:txBody>
                    <a:bodyPr/>
                    <a:lstStyle/>
                    <a:p>
                      <a:pPr algn="r" rtl="1">
                        <a:lnSpc>
                          <a:spcPct val="107000"/>
                        </a:lnSpc>
                        <a:spcAft>
                          <a:spcPts val="0"/>
                        </a:spcAft>
                      </a:pPr>
                      <a:r>
                        <a:rPr lang="he-IL" sz="1400">
                          <a:effectLst/>
                          <a:latin typeface="Tahoma" panose="020B0604030504040204" pitchFamily="34" charset="0"/>
                          <a:ea typeface="Tahoma" panose="020B0604030504040204" pitchFamily="34" charset="0"/>
                          <a:cs typeface="Tahoma" panose="020B0604030504040204" pitchFamily="34" charset="0"/>
                        </a:rPr>
                        <a:t>אוכלוסייה כללית</a:t>
                      </a:r>
                      <a:endParaRPr lang="en-US" sz="14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869</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71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76</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1017</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717594222"/>
                  </a:ext>
                </a:extLst>
              </a:tr>
              <a:tr h="529281">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סה"כ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1565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133</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112</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1811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839622932"/>
                  </a:ext>
                </a:extLst>
              </a:tr>
            </a:tbl>
          </a:graphicData>
        </a:graphic>
      </p:graphicFrame>
    </p:spTree>
    <p:extLst>
      <p:ext uri="{BB962C8B-B14F-4D97-AF65-F5344CB8AC3E}">
        <p14:creationId xmlns:p14="http://schemas.microsoft.com/office/powerpoint/2010/main" val="297000690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2844770922"/>
              </p:ext>
            </p:extLst>
          </p:nvPr>
        </p:nvGraphicFramePr>
        <p:xfrm>
          <a:off x="323531" y="915566"/>
          <a:ext cx="8386012" cy="3960440"/>
        </p:xfrm>
        <a:graphic>
          <a:graphicData uri="http://schemas.openxmlformats.org/drawingml/2006/table">
            <a:tbl>
              <a:tblPr rtl="1" firstRow="1" firstCol="1" bandRow="1">
                <a:tableStyleId>{5C22544A-7EE6-4342-B048-85BDC9FD1C3A}</a:tableStyleId>
              </a:tblPr>
              <a:tblGrid>
                <a:gridCol w="1862063">
                  <a:extLst>
                    <a:ext uri="{9D8B030D-6E8A-4147-A177-3AD203B41FA5}">
                      <a16:colId xmlns:a16="http://schemas.microsoft.com/office/drawing/2014/main" val="789728284"/>
                    </a:ext>
                  </a:extLst>
                </a:gridCol>
                <a:gridCol w="1325522">
                  <a:extLst>
                    <a:ext uri="{9D8B030D-6E8A-4147-A177-3AD203B41FA5}">
                      <a16:colId xmlns:a16="http://schemas.microsoft.com/office/drawing/2014/main" val="2067350894"/>
                    </a:ext>
                  </a:extLst>
                </a:gridCol>
                <a:gridCol w="1325522">
                  <a:extLst>
                    <a:ext uri="{9D8B030D-6E8A-4147-A177-3AD203B41FA5}">
                      <a16:colId xmlns:a16="http://schemas.microsoft.com/office/drawing/2014/main" val="267605605"/>
                    </a:ext>
                  </a:extLst>
                </a:gridCol>
                <a:gridCol w="1327222">
                  <a:extLst>
                    <a:ext uri="{9D8B030D-6E8A-4147-A177-3AD203B41FA5}">
                      <a16:colId xmlns:a16="http://schemas.microsoft.com/office/drawing/2014/main" val="3390350178"/>
                    </a:ext>
                  </a:extLst>
                </a:gridCol>
                <a:gridCol w="1328922">
                  <a:extLst>
                    <a:ext uri="{9D8B030D-6E8A-4147-A177-3AD203B41FA5}">
                      <a16:colId xmlns:a16="http://schemas.microsoft.com/office/drawing/2014/main" val="284573118"/>
                    </a:ext>
                  </a:extLst>
                </a:gridCol>
                <a:gridCol w="1216761">
                  <a:extLst>
                    <a:ext uri="{9D8B030D-6E8A-4147-A177-3AD203B41FA5}">
                      <a16:colId xmlns:a16="http://schemas.microsoft.com/office/drawing/2014/main" val="912357261"/>
                    </a:ext>
                  </a:extLst>
                </a:gridCol>
              </a:tblGrid>
              <a:tr h="424942">
                <a:tc gridSpan="6">
                  <a:txBody>
                    <a:bodyPr/>
                    <a:lstStyle/>
                    <a:p>
                      <a:pPr algn="ctr" rtl="1">
                        <a:lnSpc>
                          <a:spcPct val="107000"/>
                        </a:lnSpc>
                        <a:spcAft>
                          <a:spcPts val="0"/>
                        </a:spcAft>
                      </a:pPr>
                      <a:r>
                        <a:rPr lang="he-IL" sz="14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התפלגות עובדים - רופאים </a:t>
                      </a:r>
                      <a:endParaRPr lang="en-US" sz="1400" dirty="0">
                        <a:solidFill>
                          <a:srgbClr val="0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a16="http://schemas.microsoft.com/office/drawing/2014/main" val="377451293"/>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מסד</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מירב</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תיכון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בכיר</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סכום כולל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024105616"/>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חברה הערבית</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99</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175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35</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310</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3808261030"/>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יוצאי אתיופיה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444767126"/>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עולים חדשים</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4</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15</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19</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03389060"/>
                  </a:ext>
                </a:extLst>
              </a:tr>
              <a:tr h="452153">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אנשים עם מוגבלויות</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11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34</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45</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671056669"/>
                  </a:ext>
                </a:extLst>
              </a:tr>
              <a:tr h="424942">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חברה חרדית</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1</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2</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a:solidFill>
                            <a:srgbClr val="002060"/>
                          </a:solidFill>
                          <a:effectLst/>
                          <a:latin typeface="Tahoma" panose="020B0604030504040204" pitchFamily="34" charset="0"/>
                          <a:ea typeface="Tahoma" panose="020B0604030504040204" pitchFamily="34" charset="0"/>
                          <a:cs typeface="Tahoma" panose="020B0604030504040204" pitchFamily="34" charset="0"/>
                        </a:rPr>
                        <a:t>3</a:t>
                      </a:r>
                      <a:endParaRPr lang="en-US" sz="140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762231768"/>
                  </a:ext>
                </a:extLst>
              </a:tr>
              <a:tr h="424942">
                <a:tc>
                  <a:txBody>
                    <a:bodyPr/>
                    <a:lstStyle/>
                    <a:p>
                      <a:pPr algn="r" rtl="1">
                        <a:lnSpc>
                          <a:spcPct val="107000"/>
                        </a:lnSpc>
                        <a:spcAft>
                          <a:spcPts val="0"/>
                        </a:spcAft>
                      </a:pPr>
                      <a:r>
                        <a:rPr lang="he-IL" sz="1400">
                          <a:effectLst/>
                          <a:latin typeface="Tahoma" panose="020B0604030504040204" pitchFamily="34" charset="0"/>
                          <a:ea typeface="Tahoma" panose="020B0604030504040204" pitchFamily="34" charset="0"/>
                          <a:cs typeface="Tahoma" panose="020B0604030504040204" pitchFamily="34" charset="0"/>
                        </a:rPr>
                        <a:t>אוכלוסייה כללית</a:t>
                      </a:r>
                      <a:endParaRPr lang="en-US" sz="14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64</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348</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140</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6</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558</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717594222"/>
                  </a:ext>
                </a:extLst>
              </a:tr>
              <a:tr h="529281">
                <a:tc>
                  <a:txBody>
                    <a:bodyPr/>
                    <a:lstStyle/>
                    <a:p>
                      <a:pPr algn="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סה"כ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168</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552</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209</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7</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400" dirty="0">
                          <a:solidFill>
                            <a:srgbClr val="002060"/>
                          </a:solidFill>
                          <a:effectLst/>
                          <a:latin typeface="Tahoma" panose="020B0604030504040204" pitchFamily="34" charset="0"/>
                          <a:ea typeface="Tahoma" panose="020B0604030504040204" pitchFamily="34" charset="0"/>
                          <a:cs typeface="Tahoma" panose="020B0604030504040204" pitchFamily="34" charset="0"/>
                        </a:rPr>
                        <a:t>936</a:t>
                      </a:r>
                      <a:endParaRPr lang="en-US" sz="14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839622932"/>
                  </a:ext>
                </a:extLst>
              </a:tr>
            </a:tbl>
          </a:graphicData>
        </a:graphic>
      </p:graphicFrame>
    </p:spTree>
    <p:extLst>
      <p:ext uri="{BB962C8B-B14F-4D97-AF65-F5344CB8AC3E}">
        <p14:creationId xmlns:p14="http://schemas.microsoft.com/office/powerpoint/2010/main" val="205572734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טבלה 2"/>
          <p:cNvGraphicFramePr>
            <a:graphicFrameLocks noGrp="1"/>
          </p:cNvGraphicFramePr>
          <p:nvPr>
            <p:extLst>
              <p:ext uri="{D42A27DB-BD31-4B8C-83A1-F6EECF244321}">
                <p14:modId xmlns:p14="http://schemas.microsoft.com/office/powerpoint/2010/main" val="677860675"/>
              </p:ext>
            </p:extLst>
          </p:nvPr>
        </p:nvGraphicFramePr>
        <p:xfrm>
          <a:off x="323528" y="915566"/>
          <a:ext cx="8568952" cy="3960440"/>
        </p:xfrm>
        <a:graphic>
          <a:graphicData uri="http://schemas.openxmlformats.org/drawingml/2006/table">
            <a:tbl>
              <a:tblPr rtl="1" firstRow="1" firstCol="1" bandRow="1">
                <a:tableStyleId>{5C22544A-7EE6-4342-B048-85BDC9FD1C3A}</a:tableStyleId>
              </a:tblPr>
              <a:tblGrid>
                <a:gridCol w="4663224">
                  <a:extLst>
                    <a:ext uri="{9D8B030D-6E8A-4147-A177-3AD203B41FA5}">
                      <a16:colId xmlns:a16="http://schemas.microsoft.com/office/drawing/2014/main" val="2065249450"/>
                    </a:ext>
                  </a:extLst>
                </a:gridCol>
                <a:gridCol w="3905728">
                  <a:extLst>
                    <a:ext uri="{9D8B030D-6E8A-4147-A177-3AD203B41FA5}">
                      <a16:colId xmlns:a16="http://schemas.microsoft.com/office/drawing/2014/main" val="2071479971"/>
                    </a:ext>
                  </a:extLst>
                </a:gridCol>
              </a:tblGrid>
              <a:tr h="495055">
                <a:tc gridSpan="2">
                  <a:txBody>
                    <a:bodyPr/>
                    <a:lstStyle/>
                    <a:p>
                      <a:pPr algn="ctr" rtl="1">
                        <a:lnSpc>
                          <a:spcPct val="107000"/>
                        </a:lnSpc>
                        <a:spcAft>
                          <a:spcPts val="0"/>
                        </a:spcAft>
                      </a:pPr>
                      <a:r>
                        <a:rPr lang="he-IL" sz="14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שיעור ייצוג</a:t>
                      </a:r>
                      <a:r>
                        <a:rPr lang="he-IL" sz="1400" baseline="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מתוך כלל בני שירות לאומי ואזרחי </a:t>
                      </a:r>
                      <a:endParaRPr lang="en-US" sz="1400" dirty="0">
                        <a:solidFill>
                          <a:srgbClr val="00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hMerge="1">
                  <a:txBody>
                    <a:bodyPr/>
                    <a:lstStyle/>
                    <a:p>
                      <a:pPr rtl="1"/>
                      <a:endParaRPr lang="he-IL"/>
                    </a:p>
                  </a:txBody>
                  <a:tcPr/>
                </a:tc>
                <a:extLst>
                  <a:ext uri="{0D108BD9-81ED-4DB2-BD59-A6C34878D82A}">
                    <a16:rowId xmlns:a16="http://schemas.microsoft.com/office/drawing/2014/main" val="2035383857"/>
                  </a:ext>
                </a:extLst>
              </a:tr>
              <a:tr h="495055">
                <a:tc>
                  <a:txBody>
                    <a:bodyPr/>
                    <a:lstStyle/>
                    <a:p>
                      <a:pPr algn="ctr" rtl="1">
                        <a:lnSpc>
                          <a:spcPct val="107000"/>
                        </a:lnSpc>
                        <a:spcAft>
                          <a:spcPts val="0"/>
                        </a:spcAft>
                      </a:pPr>
                      <a:r>
                        <a:rPr lang="he-IL" sz="1400" dirty="0" smtClean="0">
                          <a:effectLst/>
                          <a:latin typeface="Tahoma" panose="020B0604030504040204" pitchFamily="34" charset="0"/>
                          <a:ea typeface="Tahoma" panose="020B0604030504040204" pitchFamily="34" charset="0"/>
                          <a:cs typeface="Tahoma" panose="020B0604030504040204" pitchFamily="34" charset="0"/>
                        </a:rPr>
                        <a:t>יוצאי אתיופיה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a:r>
                        <a:rPr lang="he-IL" sz="1400" b="0" dirty="0" smtClean="0">
                          <a:solidFill>
                            <a:srgbClr val="002060"/>
                          </a:solidFill>
                          <a:latin typeface="Tahoma" panose="020B0604030504040204" pitchFamily="34" charset="0"/>
                          <a:ea typeface="Tahoma" panose="020B0604030504040204" pitchFamily="34" charset="0"/>
                          <a:cs typeface="Tahoma" panose="020B0604030504040204" pitchFamily="34" charset="0"/>
                        </a:rPr>
                        <a:t>5</a:t>
                      </a:r>
                      <a:endParaRPr lang="he-IL" sz="1400" b="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009856217"/>
                  </a:ext>
                </a:extLst>
              </a:tr>
              <a:tr h="495055">
                <a:tc>
                  <a:txBody>
                    <a:bodyPr/>
                    <a:lstStyle/>
                    <a:p>
                      <a:pPr algn="ctr" rtl="1">
                        <a:lnSpc>
                          <a:spcPct val="107000"/>
                        </a:lnSpc>
                        <a:spcAft>
                          <a:spcPts val="0"/>
                        </a:spcAft>
                      </a:pPr>
                      <a:r>
                        <a:rPr lang="he-IL" sz="1400" dirty="0" smtClean="0">
                          <a:effectLst/>
                          <a:latin typeface="Tahoma" panose="020B0604030504040204" pitchFamily="34" charset="0"/>
                          <a:ea typeface="Tahoma" panose="020B0604030504040204" pitchFamily="34" charset="0"/>
                          <a:cs typeface="Tahoma" panose="020B0604030504040204" pitchFamily="34" charset="0"/>
                        </a:rPr>
                        <a:t>חברה</a:t>
                      </a:r>
                      <a:r>
                        <a:rPr lang="he-IL" sz="1400" baseline="0" dirty="0" smtClean="0">
                          <a:effectLst/>
                          <a:latin typeface="Tahoma" panose="020B0604030504040204" pitchFamily="34" charset="0"/>
                          <a:ea typeface="Tahoma" panose="020B0604030504040204" pitchFamily="34" charset="0"/>
                          <a:cs typeface="Tahoma" panose="020B0604030504040204" pitchFamily="34" charset="0"/>
                        </a:rPr>
                        <a:t> ערבית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a:r>
                        <a:rPr lang="he-IL" sz="1400" b="0" dirty="0" smtClean="0">
                          <a:solidFill>
                            <a:srgbClr val="002060"/>
                          </a:solidFill>
                          <a:latin typeface="Tahoma" panose="020B0604030504040204" pitchFamily="34" charset="0"/>
                          <a:ea typeface="Tahoma" panose="020B0604030504040204" pitchFamily="34" charset="0"/>
                          <a:cs typeface="Tahoma" panose="020B0604030504040204" pitchFamily="34" charset="0"/>
                        </a:rPr>
                        <a:t>35</a:t>
                      </a:r>
                      <a:endParaRPr lang="he-IL" sz="1400" b="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41498893"/>
                  </a:ext>
                </a:extLst>
              </a:tr>
              <a:tr h="495055">
                <a:tc>
                  <a:txBody>
                    <a:bodyPr/>
                    <a:lstStyle/>
                    <a:p>
                      <a:pPr algn="ctr" rtl="1">
                        <a:lnSpc>
                          <a:spcPct val="107000"/>
                        </a:lnSpc>
                        <a:spcAft>
                          <a:spcPts val="0"/>
                        </a:spcAft>
                      </a:pPr>
                      <a:r>
                        <a:rPr lang="he-IL" sz="1400" dirty="0" smtClean="0">
                          <a:effectLst/>
                          <a:latin typeface="Tahoma" panose="020B0604030504040204" pitchFamily="34" charset="0"/>
                          <a:ea typeface="Tahoma" panose="020B0604030504040204" pitchFamily="34" charset="0"/>
                          <a:cs typeface="Tahoma" panose="020B0604030504040204" pitchFamily="34" charset="0"/>
                        </a:rPr>
                        <a:t>חברה חרדית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a:r>
                        <a:rPr lang="he-IL" sz="1400" b="0" dirty="0" smtClean="0">
                          <a:solidFill>
                            <a:srgbClr val="002060"/>
                          </a:solidFill>
                          <a:latin typeface="Tahoma" panose="020B0604030504040204" pitchFamily="34" charset="0"/>
                          <a:ea typeface="Tahoma" panose="020B0604030504040204" pitchFamily="34" charset="0"/>
                          <a:cs typeface="Tahoma" panose="020B0604030504040204" pitchFamily="34" charset="0"/>
                        </a:rPr>
                        <a:t>18</a:t>
                      </a:r>
                      <a:endParaRPr lang="he-IL" sz="1400" b="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683464074"/>
                  </a:ext>
                </a:extLst>
              </a:tr>
              <a:tr h="495055">
                <a:tc>
                  <a:txBody>
                    <a:bodyPr/>
                    <a:lstStyle/>
                    <a:p>
                      <a:pPr algn="ctr" rtl="1">
                        <a:lnSpc>
                          <a:spcPct val="107000"/>
                        </a:lnSpc>
                        <a:spcAft>
                          <a:spcPts val="0"/>
                        </a:spcAft>
                      </a:pPr>
                      <a:r>
                        <a:rPr lang="he-IL" sz="1400" dirty="0" smtClean="0">
                          <a:effectLst/>
                          <a:latin typeface="Tahoma" panose="020B0604030504040204" pitchFamily="34" charset="0"/>
                          <a:ea typeface="Tahoma" panose="020B0604030504040204" pitchFamily="34" charset="0"/>
                          <a:cs typeface="Tahoma" panose="020B0604030504040204" pitchFamily="34" charset="0"/>
                        </a:rPr>
                        <a:t>עולים חדשים</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a:r>
                        <a:rPr lang="he-IL" sz="1400" b="0" dirty="0" smtClean="0">
                          <a:solidFill>
                            <a:srgbClr val="002060"/>
                          </a:solidFill>
                          <a:latin typeface="Tahoma" panose="020B0604030504040204" pitchFamily="34" charset="0"/>
                          <a:ea typeface="Tahoma" panose="020B0604030504040204" pitchFamily="34" charset="0"/>
                          <a:cs typeface="Tahoma" panose="020B0604030504040204" pitchFamily="34" charset="0"/>
                        </a:rPr>
                        <a:t>0</a:t>
                      </a:r>
                      <a:endParaRPr lang="he-IL" sz="1400" b="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3274596740"/>
                  </a:ext>
                </a:extLst>
              </a:tr>
              <a:tr h="495055">
                <a:tc>
                  <a:txBody>
                    <a:bodyPr/>
                    <a:lstStyle/>
                    <a:p>
                      <a:pPr algn="ctr" rtl="1">
                        <a:lnSpc>
                          <a:spcPct val="107000"/>
                        </a:lnSpc>
                        <a:spcAft>
                          <a:spcPts val="0"/>
                        </a:spcAft>
                      </a:pPr>
                      <a:r>
                        <a:rPr lang="he-IL" sz="1400" dirty="0" smtClean="0">
                          <a:effectLst/>
                          <a:latin typeface="Tahoma" panose="020B0604030504040204" pitchFamily="34" charset="0"/>
                          <a:ea typeface="Tahoma" panose="020B0604030504040204" pitchFamily="34" charset="0"/>
                          <a:cs typeface="Tahoma" panose="020B0604030504040204" pitchFamily="34" charset="0"/>
                        </a:rPr>
                        <a:t>אנשים עם מוגבלויות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a:r>
                        <a:rPr lang="he-IL" sz="1400" b="0" dirty="0" smtClean="0">
                          <a:solidFill>
                            <a:srgbClr val="002060"/>
                          </a:solidFill>
                          <a:latin typeface="Tahoma" panose="020B0604030504040204" pitchFamily="34" charset="0"/>
                          <a:ea typeface="Tahoma" panose="020B0604030504040204" pitchFamily="34" charset="0"/>
                          <a:cs typeface="Tahoma" panose="020B0604030504040204" pitchFamily="34" charset="0"/>
                        </a:rPr>
                        <a:t>20</a:t>
                      </a:r>
                      <a:endParaRPr lang="he-IL" sz="1400" b="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3361574011"/>
                  </a:ext>
                </a:extLst>
              </a:tr>
              <a:tr h="495055">
                <a:tc>
                  <a:txBody>
                    <a:bodyPr/>
                    <a:lstStyle/>
                    <a:p>
                      <a:pPr marL="0" algn="ctr" defTabSz="685800" rtl="1" eaLnBrk="1" latinLnBrk="0" hangingPunct="1">
                        <a:lnSpc>
                          <a:spcPct val="107000"/>
                        </a:lnSpc>
                        <a:spcAft>
                          <a:spcPts val="0"/>
                        </a:spcAft>
                      </a:pPr>
                      <a:r>
                        <a:rPr lang="he-IL" sz="1400" b="1" kern="1200" dirty="0" smtClean="0">
                          <a:solidFill>
                            <a:schemeClr val="lt1"/>
                          </a:solidFill>
                          <a:effectLst/>
                          <a:latin typeface="Tahoma" panose="020B0604030504040204" pitchFamily="34" charset="0"/>
                          <a:ea typeface="Tahoma" panose="020B0604030504040204" pitchFamily="34" charset="0"/>
                          <a:cs typeface="Tahoma" panose="020B0604030504040204" pitchFamily="34" charset="0"/>
                        </a:rPr>
                        <a:t>אוכלוסייה שאינה מרגע מגוון</a:t>
                      </a:r>
                      <a:endParaRPr lang="en-US" sz="14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a:r>
                        <a:rPr lang="he-IL" sz="1400" b="0" dirty="0" smtClean="0">
                          <a:solidFill>
                            <a:srgbClr val="002060"/>
                          </a:solidFill>
                          <a:latin typeface="Tahoma" panose="020B0604030504040204" pitchFamily="34" charset="0"/>
                          <a:ea typeface="Tahoma" panose="020B0604030504040204" pitchFamily="34" charset="0"/>
                          <a:cs typeface="Tahoma" panose="020B0604030504040204" pitchFamily="34" charset="0"/>
                        </a:rPr>
                        <a:t>10</a:t>
                      </a:r>
                      <a:endParaRPr lang="he-IL" sz="1400" b="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236105294"/>
                  </a:ext>
                </a:extLst>
              </a:tr>
              <a:tr h="495055">
                <a:tc>
                  <a:txBody>
                    <a:bodyPr/>
                    <a:lstStyle/>
                    <a:p>
                      <a:pPr algn="ctr" rtl="1">
                        <a:lnSpc>
                          <a:spcPct val="107000"/>
                        </a:lnSpc>
                        <a:spcAft>
                          <a:spcPts val="0"/>
                        </a:spcAft>
                      </a:pPr>
                      <a:r>
                        <a:rPr lang="he-IL" sz="1400" dirty="0">
                          <a:effectLst/>
                          <a:latin typeface="Tahoma" panose="020B0604030504040204" pitchFamily="34" charset="0"/>
                          <a:ea typeface="Tahoma" panose="020B0604030504040204" pitchFamily="34" charset="0"/>
                          <a:cs typeface="Tahoma" panose="020B0604030504040204" pitchFamily="34" charset="0"/>
                        </a:rPr>
                        <a:t>סה"כ </a:t>
                      </a:r>
                      <a:r>
                        <a:rPr lang="he-IL" sz="1400" dirty="0" smtClean="0">
                          <a:effectLst/>
                          <a:latin typeface="Tahoma" panose="020B0604030504040204" pitchFamily="34" charset="0"/>
                          <a:ea typeface="Tahoma" panose="020B0604030504040204" pitchFamily="34" charset="0"/>
                          <a:cs typeface="Tahoma" panose="020B0604030504040204" pitchFamily="34" charset="0"/>
                        </a:rPr>
                        <a:t>בני</a:t>
                      </a:r>
                      <a:r>
                        <a:rPr lang="he-IL" sz="1400" baseline="0" dirty="0" smtClean="0">
                          <a:effectLst/>
                          <a:latin typeface="Tahoma" panose="020B0604030504040204" pitchFamily="34" charset="0"/>
                          <a:ea typeface="Tahoma" panose="020B0604030504040204" pitchFamily="34" charset="0"/>
                          <a:cs typeface="Tahoma" panose="020B0604030504040204" pitchFamily="34" charset="0"/>
                        </a:rPr>
                        <a:t> שירות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a:r>
                        <a:rPr lang="he-IL" sz="1400" b="0" dirty="0" smtClean="0">
                          <a:solidFill>
                            <a:srgbClr val="002060"/>
                          </a:solidFill>
                          <a:latin typeface="Tahoma" panose="020B0604030504040204" pitchFamily="34" charset="0"/>
                          <a:ea typeface="Tahoma" panose="020B0604030504040204" pitchFamily="34" charset="0"/>
                          <a:cs typeface="Tahoma" panose="020B0604030504040204" pitchFamily="34" charset="0"/>
                        </a:rPr>
                        <a:t>88</a:t>
                      </a:r>
                      <a:endParaRPr lang="he-IL" sz="1400" b="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4214379777"/>
                  </a:ext>
                </a:extLst>
              </a:tr>
            </a:tbl>
          </a:graphicData>
        </a:graphic>
      </p:graphicFrame>
    </p:spTree>
    <p:extLst>
      <p:ext uri="{BB962C8B-B14F-4D97-AF65-F5344CB8AC3E}">
        <p14:creationId xmlns:p14="http://schemas.microsoft.com/office/powerpoint/2010/main" val="318522260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מציין מיקום תוכן 4"/>
          <p:cNvGraphicFramePr>
            <a:graphicFrameLocks/>
          </p:cNvGraphicFramePr>
          <p:nvPr>
            <p:extLst>
              <p:ext uri="{D42A27DB-BD31-4B8C-83A1-F6EECF244321}">
                <p14:modId xmlns:p14="http://schemas.microsoft.com/office/powerpoint/2010/main" val="3718088418"/>
              </p:ext>
            </p:extLst>
          </p:nvPr>
        </p:nvGraphicFramePr>
        <p:xfrm>
          <a:off x="628650" y="1268016"/>
          <a:ext cx="7886700" cy="326231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547664" y="771550"/>
            <a:ext cx="5472608" cy="369332"/>
          </a:xfrm>
          <a:prstGeom prst="rect">
            <a:avLst/>
          </a:prstGeom>
          <a:noFill/>
        </p:spPr>
        <p:txBody>
          <a:bodyPr wrap="square" rtlCol="1">
            <a:spAutoFit/>
          </a:bodyPr>
          <a:lstStyle/>
          <a:p>
            <a:r>
              <a:rPr lang="he-IL" b="1"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התפלגות מועסקים על פי פילוח מגדרי</a:t>
            </a:r>
            <a:endParaRPr lang="he-IL" dirty="0"/>
          </a:p>
        </p:txBody>
      </p:sp>
    </p:spTree>
    <p:extLst>
      <p:ext uri="{BB962C8B-B14F-4D97-AF65-F5344CB8AC3E}">
        <p14:creationId xmlns:p14="http://schemas.microsoft.com/office/powerpoint/2010/main" val="3627543695"/>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תרשים 1"/>
          <p:cNvGraphicFramePr/>
          <p:nvPr>
            <p:extLst>
              <p:ext uri="{D42A27DB-BD31-4B8C-83A1-F6EECF244321}">
                <p14:modId xmlns:p14="http://schemas.microsoft.com/office/powerpoint/2010/main" val="3751663593"/>
              </p:ext>
            </p:extLst>
          </p:nvPr>
        </p:nvGraphicFramePr>
        <p:xfrm>
          <a:off x="611560" y="1059582"/>
          <a:ext cx="7975798" cy="3707681"/>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483768" y="699542"/>
            <a:ext cx="3960440" cy="369332"/>
          </a:xfrm>
          <a:prstGeom prst="rect">
            <a:avLst/>
          </a:prstGeom>
          <a:noFill/>
        </p:spPr>
        <p:txBody>
          <a:bodyPr wrap="square" rtlCol="1">
            <a:spAutoFit/>
          </a:bodyPr>
          <a:lstStyle/>
          <a:p>
            <a:r>
              <a:rPr lang="he-IL" b="1" dirty="0">
                <a:solidFill>
                  <a:srgbClr val="002060"/>
                </a:solidFill>
                <a:effectLst>
                  <a:outerShdw blurRad="38100" dist="25400" dir="5400000" algn="ctr">
                    <a:srgbClr val="6E747A">
                      <a:alpha val="43000"/>
                    </a:srgbClr>
                  </a:outerShdw>
                </a:effectLst>
                <a:latin typeface="Tahoma" panose="020B0604030504040204" pitchFamily="34" charset="0"/>
                <a:ea typeface="Tahoma" panose="020B0604030504040204" pitchFamily="34" charset="0"/>
                <a:cs typeface="Tahoma" panose="020B0604030504040204" pitchFamily="34" charset="0"/>
              </a:rPr>
              <a:t>פילוח מגדרי עפ"י סקטור</a:t>
            </a:r>
            <a:endParaRPr lang="he-IL" dirty="0"/>
          </a:p>
        </p:txBody>
      </p:sp>
    </p:spTree>
    <p:extLst>
      <p:ext uri="{BB962C8B-B14F-4D97-AF65-F5344CB8AC3E}">
        <p14:creationId xmlns:p14="http://schemas.microsoft.com/office/powerpoint/2010/main" val="3294414331"/>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תרשים 1"/>
          <p:cNvGraphicFramePr>
            <a:graphicFrameLocks/>
          </p:cNvGraphicFramePr>
          <p:nvPr>
            <p:extLst>
              <p:ext uri="{D42A27DB-BD31-4B8C-83A1-F6EECF244321}">
                <p14:modId xmlns:p14="http://schemas.microsoft.com/office/powerpoint/2010/main" val="3531396204"/>
              </p:ext>
            </p:extLst>
          </p:nvPr>
        </p:nvGraphicFramePr>
        <p:xfrm>
          <a:off x="611560" y="1347614"/>
          <a:ext cx="8064896" cy="345638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483768" y="843558"/>
            <a:ext cx="3744416" cy="369332"/>
          </a:xfrm>
          <a:prstGeom prst="rect">
            <a:avLst/>
          </a:prstGeom>
          <a:noFill/>
        </p:spPr>
        <p:txBody>
          <a:bodyPr wrap="square" rtlCol="1">
            <a:spAutoFit/>
          </a:bodyPr>
          <a:lstStyle/>
          <a:p>
            <a:r>
              <a:rPr lang="he-IL" b="1"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פילוח מגדרי על פי המדרג</a:t>
            </a:r>
          </a:p>
        </p:txBody>
      </p:sp>
    </p:spTree>
    <p:extLst>
      <p:ext uri="{BB962C8B-B14F-4D97-AF65-F5344CB8AC3E}">
        <p14:creationId xmlns:p14="http://schemas.microsoft.com/office/powerpoint/2010/main" val="194277655"/>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תרשים 1"/>
          <p:cNvGraphicFramePr/>
          <p:nvPr>
            <p:extLst>
              <p:ext uri="{D42A27DB-BD31-4B8C-83A1-F6EECF244321}">
                <p14:modId xmlns:p14="http://schemas.microsoft.com/office/powerpoint/2010/main" val="2332327094"/>
              </p:ext>
            </p:extLst>
          </p:nvPr>
        </p:nvGraphicFramePr>
        <p:xfrm>
          <a:off x="611560" y="1244248"/>
          <a:ext cx="7920880" cy="370058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043608" y="699542"/>
            <a:ext cx="7149778" cy="646331"/>
          </a:xfrm>
          <a:prstGeom prst="rect">
            <a:avLst/>
          </a:prstGeom>
          <a:noFill/>
        </p:spPr>
        <p:txBody>
          <a:bodyPr wrap="none" rtlCol="1">
            <a:spAutoFit/>
          </a:bodyPr>
          <a:lstStyle/>
          <a:p>
            <a:r>
              <a:rPr lang="he-IL" b="1"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סקטור רופאים – פילוח מגדרי בתפקידי מנהלי מחלקות ומעלה</a:t>
            </a:r>
          </a:p>
          <a:p>
            <a:endParaRPr lang="he-IL" dirty="0"/>
          </a:p>
        </p:txBody>
      </p:sp>
    </p:spTree>
    <p:extLst>
      <p:ext uri="{BB962C8B-B14F-4D97-AF65-F5344CB8AC3E}">
        <p14:creationId xmlns:p14="http://schemas.microsoft.com/office/powerpoint/2010/main" val="417492458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תמונה 4" descr="תמונה61.jpg"/>
          <p:cNvPicPr>
            <a:picLocks noChangeAspect="1"/>
          </p:cNvPicPr>
          <p:nvPr/>
        </p:nvPicPr>
        <p:blipFill rotWithShape="1">
          <a:blip r:embed="rId3"/>
          <a:srcRect l="55120" t="37536" r="56" b="1961"/>
          <a:stretch/>
        </p:blipFill>
        <p:spPr>
          <a:xfrm rot="10800000">
            <a:off x="179512" y="123478"/>
            <a:ext cx="2527932" cy="1867338"/>
          </a:xfrm>
          <a:prstGeom prst="rect">
            <a:avLst/>
          </a:prstGeom>
        </p:spPr>
      </p:pic>
      <p:pic>
        <p:nvPicPr>
          <p:cNvPr id="6" name="תמונה 5" descr="תמונה61.jpg"/>
          <p:cNvPicPr>
            <a:picLocks noChangeAspect="1"/>
          </p:cNvPicPr>
          <p:nvPr/>
        </p:nvPicPr>
        <p:blipFill rotWithShape="1">
          <a:blip r:embed="rId3"/>
          <a:srcRect l="55120" t="37536" r="56" b="1961"/>
          <a:stretch/>
        </p:blipFill>
        <p:spPr>
          <a:xfrm>
            <a:off x="6300192" y="2715766"/>
            <a:ext cx="2527932" cy="2358325"/>
          </a:xfrm>
          <a:prstGeom prst="rect">
            <a:avLst/>
          </a:prstGeom>
        </p:spPr>
      </p:pic>
      <p:sp>
        <p:nvSpPr>
          <p:cNvPr id="19" name="Rectangle 39">
            <a:hlinkClick r:id="rId4" action="ppaction://hlinksldjump"/>
          </p:cNvPr>
          <p:cNvSpPr txBox="1">
            <a:spLocks noChangeArrowheads="1"/>
          </p:cNvSpPr>
          <p:nvPr/>
        </p:nvSpPr>
        <p:spPr bwMode="auto">
          <a:xfrm>
            <a:off x="1043608" y="0"/>
            <a:ext cx="7344817" cy="339502"/>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1" rIns="91440" bIns="45721" numCol="1" anchor="ctr" anchorCtr="0" compatLnSpc="1">
            <a:prstTxWarp prst="textNoShape">
              <a:avLst/>
            </a:prstTxWarp>
          </a:bodyPr>
          <a:lstStyle/>
          <a:p>
            <a:pPr algn="ctr" defTabSz="914435" eaLnBrk="0" hangingPunct="0">
              <a:lnSpc>
                <a:spcPct val="200000"/>
              </a:lnSpc>
              <a:defRPr/>
            </a:pPr>
            <a:endParaRPr lang="he-IL" sz="2400" kern="0" dirty="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eaLnBrk="0" hangingPunct="0">
              <a:lnSpc>
                <a:spcPct val="200000"/>
              </a:lnSpc>
              <a:defRPr/>
            </a:pPr>
            <a:r>
              <a:rPr lang="he-IL" kern="0" dirty="0">
                <a:solidFill>
                  <a:srgbClr val="88144E"/>
                </a:solidFill>
                <a:effectLst>
                  <a:glow rad="63500">
                    <a:schemeClr val="accent1">
                      <a:satMod val="175000"/>
                      <a:alpha val="40000"/>
                    </a:schemeClr>
                  </a:glow>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תוכן עניינים</a:t>
            </a:r>
          </a:p>
          <a:p>
            <a:pPr algn="ctr" defTabSz="914435" eaLnBrk="0" hangingPunct="0">
              <a:lnSpc>
                <a:spcPct val="200000"/>
              </a:lnSpc>
              <a:defRPr/>
            </a:pPr>
            <a:endParaRPr lang="en-US" sz="2400" kern="0" dirty="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graphicFrame>
        <p:nvGraphicFramePr>
          <p:cNvPr id="5" name="טבלה 4"/>
          <p:cNvGraphicFramePr>
            <a:graphicFrameLocks noGrp="1"/>
          </p:cNvGraphicFramePr>
          <p:nvPr>
            <p:extLst>
              <p:ext uri="{D42A27DB-BD31-4B8C-83A1-F6EECF244321}">
                <p14:modId xmlns:p14="http://schemas.microsoft.com/office/powerpoint/2010/main" val="570251495"/>
              </p:ext>
            </p:extLst>
          </p:nvPr>
        </p:nvGraphicFramePr>
        <p:xfrm>
          <a:off x="163747" y="149870"/>
          <a:ext cx="8856985" cy="5320548"/>
        </p:xfrm>
        <a:graphic>
          <a:graphicData uri="http://schemas.openxmlformats.org/drawingml/2006/table">
            <a:tbl>
              <a:tblPr rtl="1" firstRow="1" bandRow="1">
                <a:tableStyleId>{5C22544A-7EE6-4342-B048-85BDC9FD1C3A}</a:tableStyleId>
              </a:tblPr>
              <a:tblGrid>
                <a:gridCol w="7607776">
                  <a:extLst>
                    <a:ext uri="{9D8B030D-6E8A-4147-A177-3AD203B41FA5}">
                      <a16:colId xmlns:a16="http://schemas.microsoft.com/office/drawing/2014/main" val="1173595119"/>
                    </a:ext>
                  </a:extLst>
                </a:gridCol>
                <a:gridCol w="1249209">
                  <a:extLst>
                    <a:ext uri="{9D8B030D-6E8A-4147-A177-3AD203B41FA5}">
                      <a16:colId xmlns:a16="http://schemas.microsoft.com/office/drawing/2014/main" val="753959592"/>
                    </a:ext>
                  </a:extLst>
                </a:gridCol>
              </a:tblGrid>
              <a:tr h="236804">
                <a:tc>
                  <a:txBody>
                    <a:bodyPr/>
                    <a:lstStyle/>
                    <a:p>
                      <a:pPr algn="r" rtl="1">
                        <a:lnSpc>
                          <a:spcPct val="107000"/>
                        </a:lnSpc>
                        <a:spcAft>
                          <a:spcPts val="800"/>
                        </a:spcAft>
                        <a:tabLst>
                          <a:tab pos="1523365" algn="l"/>
                        </a:tabLst>
                      </a:pPr>
                      <a:endPar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algn="r" rtl="1">
                        <a:lnSpc>
                          <a:spcPct val="107000"/>
                        </a:lnSpc>
                        <a:spcAft>
                          <a:spcPts val="800"/>
                        </a:spcAft>
                        <a:tabLst>
                          <a:tab pos="1523365" algn="l"/>
                        </a:tabLst>
                      </a:pP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3186792230"/>
                  </a:ext>
                </a:extLst>
              </a:tr>
              <a:tr h="485440">
                <a:tc>
                  <a:txBody>
                    <a:bodyPr/>
                    <a:lstStyle/>
                    <a:p>
                      <a:pPr marL="0" marR="0" indent="0" algn="r" defTabSz="685800" rtl="1" eaLnBrk="1" fontAlgn="auto" latinLnBrk="0" hangingPunct="1">
                        <a:lnSpc>
                          <a:spcPct val="100000"/>
                        </a:lnSpc>
                        <a:spcBef>
                          <a:spcPts val="0"/>
                        </a:spcBef>
                        <a:spcAft>
                          <a:spcPts val="800"/>
                        </a:spcAft>
                        <a:buClrTx/>
                        <a:buSzTx/>
                        <a:buFont typeface="Wingdings" panose="05000000000000000000" pitchFamily="2" charset="2"/>
                        <a:buNone/>
                        <a:tabLst>
                          <a:tab pos="1523365" algn="l"/>
                        </a:tabLst>
                        <a:defRPr/>
                      </a:pPr>
                      <a:r>
                        <a:rPr lang="he-IL" sz="1100" b="1"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נושא</a:t>
                      </a:r>
                    </a:p>
                    <a:p>
                      <a:pPr marL="171450" indent="-171450" algn="r" rtl="1">
                        <a:lnSpc>
                          <a:spcPct val="100000"/>
                        </a:lnSpc>
                        <a:spcAft>
                          <a:spcPts val="800"/>
                        </a:spcAft>
                        <a:buFont typeface="Wingdings" panose="05000000000000000000" pitchFamily="2" charset="2"/>
                        <a:buChar char="Ø"/>
                        <a:tabLst>
                          <a:tab pos="1523365" algn="l"/>
                        </a:tabLst>
                      </a:pP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דברי פתיחה</a:t>
                      </a:r>
                    </a:p>
                  </a:txBody>
                  <a:tcPr marL="67409" marR="67409" marT="33704" marB="33704">
                    <a:noFill/>
                  </a:tcPr>
                </a:tc>
                <a:tc>
                  <a:txBody>
                    <a:bodyPr/>
                    <a:lstStyle/>
                    <a:p>
                      <a:pPr marL="0" marR="0" indent="0" algn="r" defTabSz="685800" rtl="1" eaLnBrk="1" fontAlgn="auto" latinLnBrk="0" hangingPunct="1">
                        <a:lnSpc>
                          <a:spcPct val="100000"/>
                        </a:lnSpc>
                        <a:spcBef>
                          <a:spcPts val="0"/>
                        </a:spcBef>
                        <a:spcAft>
                          <a:spcPts val="800"/>
                        </a:spcAft>
                        <a:buClrTx/>
                        <a:buSzTx/>
                        <a:buFontTx/>
                        <a:buNone/>
                        <a:tabLst>
                          <a:tab pos="1523365" algn="l"/>
                        </a:tabLst>
                        <a:defRPr/>
                      </a:pPr>
                      <a:r>
                        <a:rPr lang="he-IL" sz="1100" b="1"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עמ'</a:t>
                      </a:r>
                    </a:p>
                    <a:p>
                      <a:pPr algn="r" rtl="1">
                        <a:lnSpc>
                          <a:spcPct val="100000"/>
                        </a:lnSpc>
                        <a:spcAft>
                          <a:spcPts val="800"/>
                        </a:spcAft>
                        <a:tabLst>
                          <a:tab pos="1523365" algn="l"/>
                        </a:tabLst>
                      </a:pP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3-4</a:t>
                      </a:r>
                    </a:p>
                  </a:txBody>
                  <a:tcPr marL="67409" marR="67409" marT="33704" marB="33704">
                    <a:noFill/>
                  </a:tcPr>
                </a:tc>
                <a:extLst>
                  <a:ext uri="{0D108BD9-81ED-4DB2-BD59-A6C34878D82A}">
                    <a16:rowId xmlns:a16="http://schemas.microsoft.com/office/drawing/2014/main" val="1533513201"/>
                  </a:ext>
                </a:extLst>
              </a:tr>
              <a:tr h="226263">
                <a:tc>
                  <a:txBody>
                    <a:bodyPr/>
                    <a:lstStyle/>
                    <a:p>
                      <a:pPr marL="171450" indent="-171450" algn="r" rtl="1">
                        <a:lnSpc>
                          <a:spcPct val="100000"/>
                        </a:lnSpc>
                        <a:spcAft>
                          <a:spcPts val="800"/>
                        </a:spcAft>
                        <a:buFont typeface="Wingdings" panose="05000000000000000000" pitchFamily="2" charset="2"/>
                        <a:buChar char="Ø"/>
                        <a:tabLst>
                          <a:tab pos="1523365" algn="l"/>
                        </a:tabLst>
                      </a:pP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חזון בית החולים </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algn="r" rtl="1">
                        <a:lnSpc>
                          <a:spcPct val="100000"/>
                        </a:lnSpc>
                        <a:spcAft>
                          <a:spcPts val="800"/>
                        </a:spcAft>
                        <a:tabLst>
                          <a:tab pos="1523365" algn="l"/>
                        </a:tabLst>
                      </a:pP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5-6</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974444621"/>
                  </a:ext>
                </a:extLst>
              </a:tr>
              <a:tr h="485440">
                <a:tc>
                  <a:txBody>
                    <a:bodyPr/>
                    <a:lstStyle/>
                    <a:p>
                      <a:pPr marL="171450" indent="-171450" algn="r" rtl="1">
                        <a:lnSpc>
                          <a:spcPct val="100000"/>
                        </a:lnSpc>
                        <a:spcAft>
                          <a:spcPts val="800"/>
                        </a:spcAft>
                        <a:buFont typeface="Wingdings" panose="05000000000000000000" pitchFamily="2" charset="2"/>
                        <a:buChar char="Ø"/>
                        <a:tabLst>
                          <a:tab pos="1523365" algn="l"/>
                        </a:tabLst>
                      </a:pPr>
                      <a:r>
                        <a:rPr lang="he-IL" sz="11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ועדת היגוי </a:t>
                      </a: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משרדית</a:t>
                      </a:r>
                    </a:p>
                    <a:p>
                      <a:pPr marL="171450" indent="-171450" algn="r" rtl="1">
                        <a:lnSpc>
                          <a:spcPct val="100000"/>
                        </a:lnSpc>
                        <a:spcAft>
                          <a:spcPts val="800"/>
                        </a:spcAft>
                        <a:buFont typeface="Wingdings" panose="05000000000000000000" pitchFamily="2" charset="2"/>
                        <a:buChar char="Ø"/>
                        <a:tabLst>
                          <a:tab pos="1523365" algn="l"/>
                        </a:tabLst>
                      </a:pPr>
                      <a:r>
                        <a:rPr lang="he-IL" sz="1100" kern="0"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תמונת מצב: ההון האנושי במרכז הרפואי רמב"ם נכון לשנת 2021</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algn="r" rtl="1">
                        <a:lnSpc>
                          <a:spcPct val="100000"/>
                        </a:lnSpc>
                        <a:spcAft>
                          <a:spcPts val="800"/>
                        </a:spcAft>
                        <a:tabLst>
                          <a:tab pos="1523365" algn="l"/>
                        </a:tabLst>
                      </a:pPr>
                      <a:r>
                        <a:rPr lang="he-IL" sz="1100" dirty="0">
                          <a:solidFill>
                            <a:srgbClr val="002060"/>
                          </a:solidFill>
                          <a:effectLst/>
                          <a:latin typeface="Tahoma" panose="020B0604030504040204" pitchFamily="34" charset="0"/>
                          <a:ea typeface="Tahoma" panose="020B0604030504040204" pitchFamily="34" charset="0"/>
                          <a:cs typeface="Tahoma" panose="020B0604030504040204" pitchFamily="34" charset="0"/>
                        </a:rPr>
                        <a:t>7</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1913482053"/>
                  </a:ext>
                </a:extLst>
              </a:tr>
              <a:tr h="226263">
                <a:tc>
                  <a:txBody>
                    <a:bodyPr/>
                    <a:lstStyle/>
                    <a:p>
                      <a:pPr marL="171450" indent="-171450" algn="r" rtl="1">
                        <a:lnSpc>
                          <a:spcPct val="100000"/>
                        </a:lnSpc>
                        <a:spcAft>
                          <a:spcPts val="800"/>
                        </a:spcAft>
                        <a:buFont typeface="Wingdings" panose="05000000000000000000" pitchFamily="2" charset="2"/>
                        <a:buChar char="Ø"/>
                        <a:tabLst>
                          <a:tab pos="1523365" algn="l"/>
                        </a:tabLst>
                      </a:pPr>
                      <a:r>
                        <a:rPr lang="he-IL" sz="9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כלל </a:t>
                      </a:r>
                      <a:r>
                        <a:rPr lang="he-IL" sz="9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עובדי בית החולים</a:t>
                      </a:r>
                      <a:endParaRPr lang="en-US" sz="9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algn="r" rtl="1">
                        <a:lnSpc>
                          <a:spcPct val="100000"/>
                        </a:lnSpc>
                        <a:spcAft>
                          <a:spcPts val="800"/>
                        </a:spcAft>
                        <a:tabLst>
                          <a:tab pos="1523365" algn="l"/>
                        </a:tabLst>
                      </a:pP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8-10</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1274453362"/>
                  </a:ext>
                </a:extLst>
              </a:tr>
              <a:tr h="226263">
                <a:tc>
                  <a:txBody>
                    <a:bodyPr/>
                    <a:lstStyle/>
                    <a:p>
                      <a:pPr marL="171450" indent="-171450" algn="r" rtl="1">
                        <a:lnSpc>
                          <a:spcPct val="100000"/>
                        </a:lnSpc>
                        <a:spcAft>
                          <a:spcPts val="800"/>
                        </a:spcAft>
                        <a:buFont typeface="Wingdings" panose="05000000000000000000" pitchFamily="2" charset="2"/>
                        <a:buChar char="Ø"/>
                        <a:tabLst>
                          <a:tab pos="1523365" algn="l"/>
                        </a:tabLst>
                      </a:pPr>
                      <a:r>
                        <a:rPr lang="he-IL" sz="9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מנהל </a:t>
                      </a:r>
                      <a:r>
                        <a:rPr lang="he-IL" sz="9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ומשק</a:t>
                      </a:r>
                      <a:endParaRPr lang="en-US" sz="9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algn="r" rtl="1">
                        <a:lnSpc>
                          <a:spcPct val="100000"/>
                        </a:lnSpc>
                        <a:spcAft>
                          <a:spcPts val="800"/>
                        </a:spcAft>
                        <a:tabLst>
                          <a:tab pos="1523365" algn="l"/>
                        </a:tabLst>
                      </a:pP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11</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1920101080"/>
                  </a:ext>
                </a:extLst>
              </a:tr>
              <a:tr h="226263">
                <a:tc>
                  <a:txBody>
                    <a:bodyPr/>
                    <a:lstStyle/>
                    <a:p>
                      <a:pPr marL="171450" indent="-171450" algn="r" rtl="1">
                        <a:lnSpc>
                          <a:spcPct val="100000"/>
                        </a:lnSpc>
                        <a:spcAft>
                          <a:spcPts val="800"/>
                        </a:spcAft>
                        <a:buFont typeface="Wingdings" panose="05000000000000000000" pitchFamily="2" charset="2"/>
                        <a:buChar char="Ø"/>
                        <a:tabLst>
                          <a:tab pos="1523365" algn="l"/>
                        </a:tabLst>
                      </a:pPr>
                      <a:r>
                        <a:rPr lang="he-IL" sz="9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פרא </a:t>
                      </a:r>
                      <a:r>
                        <a:rPr lang="he-IL" sz="900" dirty="0">
                          <a:solidFill>
                            <a:srgbClr val="002060"/>
                          </a:solidFill>
                          <a:effectLst/>
                          <a:latin typeface="Tahoma" panose="020B0604030504040204" pitchFamily="34" charset="0"/>
                          <a:ea typeface="Tahoma" panose="020B0604030504040204" pitchFamily="34" charset="0"/>
                          <a:cs typeface="Tahoma" panose="020B0604030504040204" pitchFamily="34" charset="0"/>
                        </a:rPr>
                        <a:t>רפואי</a:t>
                      </a:r>
                      <a:endParaRPr lang="en-US" sz="9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algn="r" rtl="1">
                        <a:lnSpc>
                          <a:spcPct val="100000"/>
                        </a:lnSpc>
                        <a:spcAft>
                          <a:spcPts val="800"/>
                        </a:spcAft>
                        <a:tabLst>
                          <a:tab pos="1523365" algn="l"/>
                        </a:tabLst>
                      </a:pP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12</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3900119277"/>
                  </a:ext>
                </a:extLst>
              </a:tr>
              <a:tr h="226263">
                <a:tc>
                  <a:txBody>
                    <a:bodyPr/>
                    <a:lstStyle/>
                    <a:p>
                      <a:pPr marL="171450" indent="-171450" algn="r" rtl="1">
                        <a:lnSpc>
                          <a:spcPct val="100000"/>
                        </a:lnSpc>
                        <a:spcAft>
                          <a:spcPts val="800"/>
                        </a:spcAft>
                        <a:buFont typeface="Wingdings" panose="05000000000000000000" pitchFamily="2" charset="2"/>
                        <a:buChar char="Ø"/>
                        <a:tabLst>
                          <a:tab pos="1523365" algn="l"/>
                        </a:tabLst>
                      </a:pPr>
                      <a:r>
                        <a:rPr lang="he-IL" sz="9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אחיות</a:t>
                      </a:r>
                      <a:endParaRPr lang="en-US" sz="9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algn="r" rtl="1">
                        <a:lnSpc>
                          <a:spcPct val="100000"/>
                        </a:lnSpc>
                        <a:spcAft>
                          <a:spcPts val="800"/>
                        </a:spcAft>
                        <a:tabLst>
                          <a:tab pos="1523365" algn="l"/>
                        </a:tabLst>
                      </a:pP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13</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471413722"/>
                  </a:ext>
                </a:extLst>
              </a:tr>
              <a:tr h="226263">
                <a:tc>
                  <a:txBody>
                    <a:bodyPr/>
                    <a:lstStyle/>
                    <a:p>
                      <a:pPr marL="171450" indent="-171450" algn="r" rtl="1">
                        <a:lnSpc>
                          <a:spcPct val="100000"/>
                        </a:lnSpc>
                        <a:spcAft>
                          <a:spcPts val="800"/>
                        </a:spcAft>
                        <a:buFont typeface="Wingdings" panose="05000000000000000000" pitchFamily="2" charset="2"/>
                        <a:buChar char="Ø"/>
                        <a:tabLst>
                          <a:tab pos="1523365" algn="l"/>
                        </a:tabLst>
                      </a:pPr>
                      <a:r>
                        <a:rPr lang="he-IL" sz="9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רופאים</a:t>
                      </a:r>
                      <a:endParaRPr lang="en-US" sz="9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algn="r" rtl="1">
                        <a:lnSpc>
                          <a:spcPct val="100000"/>
                        </a:lnSpc>
                        <a:spcAft>
                          <a:spcPts val="800"/>
                        </a:spcAft>
                        <a:tabLst>
                          <a:tab pos="1523365" algn="l"/>
                        </a:tabLst>
                      </a:pP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14</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677682491"/>
                  </a:ext>
                </a:extLst>
              </a:tr>
              <a:tr h="226263">
                <a:tc>
                  <a:txBody>
                    <a:bodyPr/>
                    <a:lstStyle/>
                    <a:p>
                      <a:pPr marL="171450" indent="-171450" algn="r" rtl="1">
                        <a:lnSpc>
                          <a:spcPct val="100000"/>
                        </a:lnSpc>
                        <a:spcAft>
                          <a:spcPts val="800"/>
                        </a:spcAft>
                        <a:buFont typeface="Wingdings" panose="05000000000000000000" pitchFamily="2" charset="2"/>
                        <a:buChar char="Ø"/>
                        <a:tabLst>
                          <a:tab pos="1523365" algn="l"/>
                        </a:tabLst>
                      </a:pP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בני שירות לאומי</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algn="r" rtl="1">
                        <a:lnSpc>
                          <a:spcPct val="100000"/>
                        </a:lnSpc>
                        <a:spcAft>
                          <a:spcPts val="800"/>
                        </a:spcAft>
                        <a:tabLst>
                          <a:tab pos="1523365" algn="l"/>
                        </a:tabLst>
                      </a:pP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15</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3135727717"/>
                  </a:ext>
                </a:extLst>
              </a:tr>
              <a:tr h="226263">
                <a:tc>
                  <a:txBody>
                    <a:bodyPr/>
                    <a:lstStyle/>
                    <a:p>
                      <a:pPr marL="171450" indent="-171450" algn="r" defTabSz="685800" rtl="1" eaLnBrk="1" latinLnBrk="0" hangingPunct="1">
                        <a:lnSpc>
                          <a:spcPct val="100000"/>
                        </a:lnSpc>
                        <a:spcAft>
                          <a:spcPts val="800"/>
                        </a:spcAft>
                        <a:buFont typeface="Wingdings" panose="05000000000000000000" pitchFamily="2" charset="2"/>
                        <a:buChar char="Ø"/>
                        <a:tabLst>
                          <a:tab pos="1523365" algn="l"/>
                        </a:tabLst>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פילוח מגדרי עפ"י סקטור</a:t>
                      </a:r>
                      <a:endParaRPr lang="en-US" sz="1100" kern="12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algn="r" rtl="1">
                        <a:lnSpc>
                          <a:spcPct val="100000"/>
                        </a:lnSpc>
                        <a:spcAft>
                          <a:spcPts val="800"/>
                        </a:spcAft>
                        <a:tabLst>
                          <a:tab pos="1523365" algn="l"/>
                        </a:tabLst>
                      </a:pPr>
                      <a:r>
                        <a:rPr lang="he-IL" sz="1100" dirty="0">
                          <a:solidFill>
                            <a:srgbClr val="002060"/>
                          </a:solidFill>
                          <a:effectLst/>
                          <a:latin typeface="Tahoma" panose="020B0604030504040204" pitchFamily="34" charset="0"/>
                          <a:ea typeface="Tahoma" panose="020B0604030504040204" pitchFamily="34" charset="0"/>
                          <a:cs typeface="Tahoma" panose="020B0604030504040204" pitchFamily="34" charset="0"/>
                        </a:rPr>
                        <a:t>17</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550072268"/>
                  </a:ext>
                </a:extLst>
              </a:tr>
              <a:tr h="226263">
                <a:tc>
                  <a:txBody>
                    <a:bodyPr/>
                    <a:lstStyle/>
                    <a:p>
                      <a:pPr marL="171450" indent="-171450" algn="r" defTabSz="685800" rtl="1" eaLnBrk="1" latinLnBrk="0" hangingPunct="1">
                        <a:lnSpc>
                          <a:spcPct val="100000"/>
                        </a:lnSpc>
                        <a:spcAft>
                          <a:spcPts val="800"/>
                        </a:spcAft>
                        <a:buFont typeface="Wingdings" panose="05000000000000000000" pitchFamily="2" charset="2"/>
                        <a:buChar char="Ø"/>
                        <a:tabLst>
                          <a:tab pos="1523365" algn="l"/>
                        </a:tabLst>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פילוח מגדרי עפ"י מדרג </a:t>
                      </a:r>
                      <a:endParaRPr lang="en-US" sz="1100" kern="12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algn="r" rtl="1">
                        <a:lnSpc>
                          <a:spcPct val="100000"/>
                        </a:lnSpc>
                        <a:spcAft>
                          <a:spcPts val="800"/>
                        </a:spcAft>
                        <a:tabLst>
                          <a:tab pos="1523365" algn="l"/>
                        </a:tabLst>
                      </a:pPr>
                      <a:r>
                        <a:rPr lang="he-IL" sz="1100" dirty="0">
                          <a:solidFill>
                            <a:srgbClr val="002060"/>
                          </a:solidFill>
                          <a:effectLst/>
                          <a:latin typeface="Tahoma" panose="020B0604030504040204" pitchFamily="34" charset="0"/>
                          <a:ea typeface="Tahoma" panose="020B0604030504040204" pitchFamily="34" charset="0"/>
                          <a:cs typeface="Tahoma" panose="020B0604030504040204" pitchFamily="34" charset="0"/>
                        </a:rPr>
                        <a:t>18</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2060447692"/>
                  </a:ext>
                </a:extLst>
              </a:tr>
              <a:tr h="226263">
                <a:tc>
                  <a:txBody>
                    <a:bodyPr/>
                    <a:lstStyle/>
                    <a:p>
                      <a:pPr marL="171450" indent="-171450" algn="r" defTabSz="685800" rtl="1" eaLnBrk="1" latinLnBrk="0" hangingPunct="1">
                        <a:lnSpc>
                          <a:spcPct val="100000"/>
                        </a:lnSpc>
                        <a:spcAft>
                          <a:spcPts val="800"/>
                        </a:spcAft>
                        <a:buFont typeface="Wingdings" panose="05000000000000000000" pitchFamily="2" charset="2"/>
                        <a:buChar char="Ø"/>
                        <a:tabLst>
                          <a:tab pos="1523365" algn="l"/>
                        </a:tabLst>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סקטור</a:t>
                      </a:r>
                      <a:r>
                        <a:rPr lang="he-IL" sz="1100" kern="1200" baseline="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 רופאים פילוח מגדרי בתפקידי מנהלי מחלקות ומעלה</a:t>
                      </a:r>
                      <a:endParaRPr lang="en-US" sz="1100" kern="12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algn="r" rtl="1">
                        <a:lnSpc>
                          <a:spcPct val="100000"/>
                        </a:lnSpc>
                        <a:spcAft>
                          <a:spcPts val="800"/>
                        </a:spcAft>
                        <a:tabLst>
                          <a:tab pos="1523365" algn="l"/>
                        </a:tabLst>
                      </a:pPr>
                      <a:r>
                        <a:rPr lang="he-IL" sz="11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19</a:t>
                      </a:r>
                      <a:endParaRPr lang="en-US" sz="11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321537884"/>
                  </a:ext>
                </a:extLst>
              </a:tr>
              <a:tr h="226263">
                <a:tc>
                  <a:txBody>
                    <a:bodyPr/>
                    <a:lstStyle/>
                    <a:p>
                      <a:pPr marL="171450" indent="-171450" algn="r" defTabSz="685800" rtl="1" eaLnBrk="1" latinLnBrk="0" hangingPunct="1">
                        <a:lnSpc>
                          <a:spcPct val="100000"/>
                        </a:lnSpc>
                        <a:spcAft>
                          <a:spcPts val="800"/>
                        </a:spcAft>
                        <a:buFont typeface="Wingdings" panose="05000000000000000000" pitchFamily="2" charset="2"/>
                        <a:buChar char="Ø"/>
                        <a:tabLst>
                          <a:tab pos="1523365" algn="l"/>
                        </a:tabLst>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תמונות מצב: תעסוקת יוצאי אתיופיה והחברה הערבית </a:t>
                      </a:r>
                      <a:endParaRPr lang="en-US" sz="1100" kern="12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marL="0" algn="r" defTabSz="685800" rtl="1" eaLnBrk="1" latinLnBrk="0" hangingPunct="1">
                        <a:lnSpc>
                          <a:spcPct val="100000"/>
                        </a:lnSpc>
                        <a:spcAft>
                          <a:spcPts val="800"/>
                        </a:spcAft>
                        <a:tabLst>
                          <a:tab pos="1523365" algn="l"/>
                        </a:tabLst>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20-21</a:t>
                      </a:r>
                      <a:endParaRPr lang="en-US" sz="1100" kern="12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3884240158"/>
                  </a:ext>
                </a:extLst>
              </a:tr>
              <a:tr h="1424346">
                <a:tc>
                  <a:txBody>
                    <a:bodyPr/>
                    <a:lstStyle/>
                    <a:p>
                      <a:pPr marL="171450" indent="-171450" algn="r" defTabSz="685800" rtl="1" eaLnBrk="1" latinLnBrk="0" hangingPunct="1">
                        <a:lnSpc>
                          <a:spcPct val="100000"/>
                        </a:lnSpc>
                        <a:spcAft>
                          <a:spcPts val="800"/>
                        </a:spcAft>
                        <a:buFont typeface="Wingdings" panose="05000000000000000000" pitchFamily="2" charset="2"/>
                        <a:buChar char="Ø"/>
                        <a:tabLst>
                          <a:tab pos="1523365" algn="l"/>
                        </a:tabLst>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פעולות לטובת גיוס מועמדים מרקע מגוון </a:t>
                      </a:r>
                    </a:p>
                    <a:p>
                      <a:pPr marL="171450" marR="0" indent="-171450" algn="r" defTabSz="685800" rtl="1" eaLnBrk="1" fontAlgn="auto" latinLnBrk="0" hangingPunct="1">
                        <a:lnSpc>
                          <a:spcPct val="100000"/>
                        </a:lnSpc>
                        <a:spcBef>
                          <a:spcPts val="0"/>
                        </a:spcBef>
                        <a:spcAft>
                          <a:spcPts val="800"/>
                        </a:spcAft>
                        <a:buClrTx/>
                        <a:buSzTx/>
                        <a:buFont typeface="Wingdings" panose="05000000000000000000" pitchFamily="2" charset="2"/>
                        <a:buChar char="Ø"/>
                        <a:tabLst>
                          <a:tab pos="1523365" algn="l"/>
                        </a:tabLst>
                        <a:defRPr/>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פעולות לטובת כשירות תרבותית שננקטו בשנת 2021</a:t>
                      </a:r>
                    </a:p>
                    <a:p>
                      <a:pPr marL="171450" marR="0" indent="-171450" algn="r" defTabSz="685800" rtl="1" eaLnBrk="1" fontAlgn="auto" latinLnBrk="0" hangingPunct="1">
                        <a:lnSpc>
                          <a:spcPct val="100000"/>
                        </a:lnSpc>
                        <a:spcBef>
                          <a:spcPts val="0"/>
                        </a:spcBef>
                        <a:spcAft>
                          <a:spcPts val="800"/>
                        </a:spcAft>
                        <a:buClrTx/>
                        <a:buSzTx/>
                        <a:buFont typeface="Wingdings" panose="05000000000000000000" pitchFamily="2" charset="2"/>
                        <a:buChar char="Ø"/>
                        <a:tabLst>
                          <a:tab pos="1523365" algn="l"/>
                        </a:tabLst>
                        <a:defRPr/>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פעולות מתוכננות לשנת 2022 </a:t>
                      </a:r>
                    </a:p>
                    <a:p>
                      <a:pPr marL="171450" marR="0" indent="-171450" algn="r" defTabSz="685800" rtl="1" eaLnBrk="1" fontAlgn="auto" latinLnBrk="0" hangingPunct="1">
                        <a:lnSpc>
                          <a:spcPct val="100000"/>
                        </a:lnSpc>
                        <a:spcBef>
                          <a:spcPts val="0"/>
                        </a:spcBef>
                        <a:spcAft>
                          <a:spcPts val="800"/>
                        </a:spcAft>
                        <a:buClrTx/>
                        <a:buSzTx/>
                        <a:buFont typeface="Wingdings" panose="05000000000000000000" pitchFamily="2" charset="2"/>
                        <a:buChar char="Ø"/>
                        <a:tabLst>
                          <a:tab pos="1523365" algn="l"/>
                        </a:tabLst>
                        <a:defRPr/>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סיכום הפעילויות </a:t>
                      </a:r>
                      <a:r>
                        <a:rPr lang="he-IL" sz="1100" kern="1200" dirty="0" err="1"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להנגשת</a:t>
                      </a: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 השרות לאנשים עם מוגבלויות בשנת 2021</a:t>
                      </a:r>
                      <a:r>
                        <a:rPr lang="he-IL" sz="1100"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he-IL" sz="1100"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endParaRPr lang="he-IL" sz="1100" dirty="0" smtClean="0">
                        <a:solidFill>
                          <a:srgbClr val="002060"/>
                        </a:solidFill>
                      </a:endParaRPr>
                    </a:p>
                    <a:p>
                      <a:pPr marL="0" indent="0" algn="r" defTabSz="685800" rtl="1" eaLnBrk="1" latinLnBrk="0" hangingPunct="1">
                        <a:lnSpc>
                          <a:spcPct val="100000"/>
                        </a:lnSpc>
                        <a:spcAft>
                          <a:spcPts val="800"/>
                        </a:spcAft>
                        <a:buFont typeface="Wingdings" panose="05000000000000000000" pitchFamily="2" charset="2"/>
                        <a:buNone/>
                        <a:tabLst>
                          <a:tab pos="1523365" algn="l"/>
                        </a:tabLst>
                      </a:pPr>
                      <a:endPar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tc>
                  <a:txBody>
                    <a:bodyPr/>
                    <a:lstStyle/>
                    <a:p>
                      <a:pPr marL="0" algn="r" defTabSz="685800" rtl="1" eaLnBrk="1" latinLnBrk="0" hangingPunct="1">
                        <a:lnSpc>
                          <a:spcPct val="100000"/>
                        </a:lnSpc>
                        <a:spcAft>
                          <a:spcPts val="800"/>
                        </a:spcAft>
                        <a:tabLst>
                          <a:tab pos="1523365" algn="l"/>
                        </a:tabLst>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22</a:t>
                      </a:r>
                    </a:p>
                    <a:p>
                      <a:pPr marL="0" algn="r" defTabSz="685800" rtl="1" eaLnBrk="1" latinLnBrk="0" hangingPunct="1">
                        <a:lnSpc>
                          <a:spcPct val="100000"/>
                        </a:lnSpc>
                        <a:spcAft>
                          <a:spcPts val="800"/>
                        </a:spcAft>
                        <a:tabLst>
                          <a:tab pos="1523365" algn="l"/>
                        </a:tabLst>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23</a:t>
                      </a:r>
                    </a:p>
                    <a:p>
                      <a:pPr marL="0" algn="r" defTabSz="685800" rtl="1" eaLnBrk="1" latinLnBrk="0" hangingPunct="1">
                        <a:lnSpc>
                          <a:spcPct val="100000"/>
                        </a:lnSpc>
                        <a:spcAft>
                          <a:spcPts val="800"/>
                        </a:spcAft>
                        <a:tabLst>
                          <a:tab pos="1523365" algn="l"/>
                        </a:tabLst>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24</a:t>
                      </a:r>
                    </a:p>
                    <a:p>
                      <a:pPr marL="0" algn="r" defTabSz="685800" rtl="1" eaLnBrk="1" latinLnBrk="0" hangingPunct="1">
                        <a:lnSpc>
                          <a:spcPct val="100000"/>
                        </a:lnSpc>
                        <a:spcAft>
                          <a:spcPts val="800"/>
                        </a:spcAft>
                        <a:tabLst>
                          <a:tab pos="1523365" algn="l"/>
                        </a:tabLst>
                      </a:pPr>
                      <a:r>
                        <a:rPr lang="he-IL" sz="1100"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25-27</a:t>
                      </a:r>
                      <a:endParaRPr lang="en-US" sz="1100" kern="12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67409" marR="67409" marT="33704" marB="33704">
                    <a:noFill/>
                  </a:tcPr>
                </a:tc>
                <a:extLst>
                  <a:ext uri="{0D108BD9-81ED-4DB2-BD59-A6C34878D82A}">
                    <a16:rowId xmlns:a16="http://schemas.microsoft.com/office/drawing/2014/main" val="15764512"/>
                  </a:ext>
                </a:extLst>
              </a:tr>
            </a:tbl>
          </a:graphicData>
        </a:graphic>
      </p:graphicFrame>
    </p:spTree>
    <p:extLst>
      <p:ext uri="{BB962C8B-B14F-4D97-AF65-F5344CB8AC3E}">
        <p14:creationId xmlns:p14="http://schemas.microsoft.com/office/powerpoint/2010/main" val="1675706560"/>
      </p:ext>
    </p:extLst>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51520" y="986765"/>
            <a:ext cx="8712968" cy="1885773"/>
          </a:xfrm>
          <a:prstGeom prst="rect">
            <a:avLst/>
          </a:prstGeom>
        </p:spPr>
        <p:txBody>
          <a:bodyPr wrap="square">
            <a:spAutoFit/>
          </a:bodyPr>
          <a:lstStyle/>
          <a:p>
            <a:pPr>
              <a:lnSpc>
                <a:spcPct val="107000"/>
              </a:lnSpc>
              <a:spcAft>
                <a:spcPts val="800"/>
              </a:spcAft>
              <a:tabLst>
                <a:tab pos="2292985" algn="l"/>
              </a:tabLst>
            </a:pPr>
            <a:r>
              <a:rPr lang="he-IL" sz="1400" u="sng"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תמונות מצב: תעסוקת יוצאי אתיופיה</a:t>
            </a:r>
            <a:endParaRPr lang="en-US" sz="14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800"/>
              </a:spcAft>
              <a:tabLst>
                <a:tab pos="2292985" algn="l"/>
              </a:tabLst>
            </a:pP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היעד: 1.8% מכלל עובדי המכרז הרפואי בהתאם לשיעור באוכלוסייה עפ"י החלטת ממשלה (החלטה מספר 1065 משנת 2009).</a:t>
            </a:r>
            <a:endParaRPr lang="en-US" sz="1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800"/>
              </a:spcAft>
              <a:tabLst>
                <a:tab pos="2292985" algn="l"/>
              </a:tabLst>
            </a:pP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800"/>
              </a:spcAft>
              <a:tabLst>
                <a:tab pos="2292985" algn="l"/>
              </a:tabLst>
            </a:pP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הגדרה: מי שהוא/היא או אחד מהוריו נולדו באתיופיה</a:t>
            </a:r>
            <a:endParaRPr lang="en-US" sz="1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lvl="0" indent="-342900">
              <a:lnSpc>
                <a:spcPct val="107000"/>
              </a:lnSpc>
              <a:spcAft>
                <a:spcPts val="800"/>
              </a:spcAft>
              <a:buBlip>
                <a:blip r:embed="rId2"/>
              </a:buBlip>
              <a:tabLst>
                <a:tab pos="2292985" algn="l"/>
              </a:tabLst>
            </a:pP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יוצאי אתיופיה מהווים במוסדנו כ-3.1% מכלל עובדי המדינה </a:t>
            </a:r>
            <a:endParaRPr lang="he-IL" sz="14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 name="טבלה 2"/>
          <p:cNvGraphicFramePr>
            <a:graphicFrameLocks noGrp="1"/>
          </p:cNvGraphicFramePr>
          <p:nvPr>
            <p:extLst>
              <p:ext uri="{D42A27DB-BD31-4B8C-83A1-F6EECF244321}">
                <p14:modId xmlns:p14="http://schemas.microsoft.com/office/powerpoint/2010/main" val="3145478135"/>
              </p:ext>
            </p:extLst>
          </p:nvPr>
        </p:nvGraphicFramePr>
        <p:xfrm>
          <a:off x="611560" y="2931790"/>
          <a:ext cx="8191823" cy="2027757"/>
        </p:xfrm>
        <a:graphic>
          <a:graphicData uri="http://schemas.openxmlformats.org/drawingml/2006/table">
            <a:tbl>
              <a:tblPr rtl="1" firstRow="1" firstCol="1" bandRow="1">
                <a:tableStyleId>{5C22544A-7EE6-4342-B048-85BDC9FD1C3A}</a:tableStyleId>
              </a:tblPr>
              <a:tblGrid>
                <a:gridCol w="1174853">
                  <a:extLst>
                    <a:ext uri="{9D8B030D-6E8A-4147-A177-3AD203B41FA5}">
                      <a16:colId xmlns:a16="http://schemas.microsoft.com/office/drawing/2014/main" val="680019728"/>
                    </a:ext>
                  </a:extLst>
                </a:gridCol>
                <a:gridCol w="1178750">
                  <a:extLst>
                    <a:ext uri="{9D8B030D-6E8A-4147-A177-3AD203B41FA5}">
                      <a16:colId xmlns:a16="http://schemas.microsoft.com/office/drawing/2014/main" val="454496501"/>
                    </a:ext>
                  </a:extLst>
                </a:gridCol>
                <a:gridCol w="1178750">
                  <a:extLst>
                    <a:ext uri="{9D8B030D-6E8A-4147-A177-3AD203B41FA5}">
                      <a16:colId xmlns:a16="http://schemas.microsoft.com/office/drawing/2014/main" val="1414849424"/>
                    </a:ext>
                  </a:extLst>
                </a:gridCol>
                <a:gridCol w="1259606">
                  <a:extLst>
                    <a:ext uri="{9D8B030D-6E8A-4147-A177-3AD203B41FA5}">
                      <a16:colId xmlns:a16="http://schemas.microsoft.com/office/drawing/2014/main" val="1285280045"/>
                    </a:ext>
                  </a:extLst>
                </a:gridCol>
                <a:gridCol w="1124196">
                  <a:extLst>
                    <a:ext uri="{9D8B030D-6E8A-4147-A177-3AD203B41FA5}">
                      <a16:colId xmlns:a16="http://schemas.microsoft.com/office/drawing/2014/main" val="4197412510"/>
                    </a:ext>
                  </a:extLst>
                </a:gridCol>
                <a:gridCol w="1100815">
                  <a:extLst>
                    <a:ext uri="{9D8B030D-6E8A-4147-A177-3AD203B41FA5}">
                      <a16:colId xmlns:a16="http://schemas.microsoft.com/office/drawing/2014/main" val="1904917257"/>
                    </a:ext>
                  </a:extLst>
                </a:gridCol>
                <a:gridCol w="1174853">
                  <a:extLst>
                    <a:ext uri="{9D8B030D-6E8A-4147-A177-3AD203B41FA5}">
                      <a16:colId xmlns:a16="http://schemas.microsoft.com/office/drawing/2014/main" val="1318222087"/>
                    </a:ext>
                  </a:extLst>
                </a:gridCol>
              </a:tblGrid>
              <a:tr h="560562">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מדרג </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סיעוד</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מנהל ומשק</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err="1">
                          <a:effectLst/>
                          <a:latin typeface="Tahoma" panose="020B0604030504040204" pitchFamily="34" charset="0"/>
                          <a:ea typeface="Tahoma" panose="020B0604030504040204" pitchFamily="34" charset="0"/>
                          <a:cs typeface="Tahoma" panose="020B0604030504040204" pitchFamily="34" charset="0"/>
                        </a:rPr>
                        <a:t>פארא</a:t>
                      </a:r>
                      <a:r>
                        <a:rPr lang="he-IL" sz="1100" dirty="0">
                          <a:effectLst/>
                          <a:latin typeface="Tahoma" panose="020B0604030504040204" pitchFamily="34" charset="0"/>
                          <a:ea typeface="Tahoma" panose="020B0604030504040204" pitchFamily="34" charset="0"/>
                          <a:cs typeface="Tahoma" panose="020B0604030504040204" pitchFamily="34" charset="0"/>
                        </a:rPr>
                        <a:t> - רפואי</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a:effectLst/>
                          <a:latin typeface="Tahoma" panose="020B0604030504040204" pitchFamily="34" charset="0"/>
                          <a:ea typeface="Tahoma" panose="020B0604030504040204" pitchFamily="34" charset="0"/>
                          <a:cs typeface="Tahoma" panose="020B0604030504040204" pitchFamily="34" charset="0"/>
                        </a:rPr>
                        <a:t>רופאים</a:t>
                      </a:r>
                      <a:endParaRPr lang="en-US" sz="11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סה"כ</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אחוז מבני העדה  </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978956789"/>
                  </a:ext>
                </a:extLst>
              </a:tr>
              <a:tr h="489065">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מירב</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1</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a:effectLst/>
                          <a:latin typeface="Tahoma" panose="020B0604030504040204" pitchFamily="34" charset="0"/>
                          <a:ea typeface="Tahoma" panose="020B0604030504040204" pitchFamily="34" charset="0"/>
                          <a:cs typeface="Tahoma" panose="020B0604030504040204" pitchFamily="34" charset="0"/>
                        </a:rPr>
                        <a:t>1</a:t>
                      </a:r>
                      <a:endParaRPr lang="en-US" sz="11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a:effectLst/>
                          <a:latin typeface="Tahoma" panose="020B0604030504040204" pitchFamily="34" charset="0"/>
                          <a:ea typeface="Tahoma" panose="020B0604030504040204" pitchFamily="34" charset="0"/>
                          <a:cs typeface="Tahoma" panose="020B0604030504040204" pitchFamily="34" charset="0"/>
                        </a:rPr>
                        <a:t>0.7%</a:t>
                      </a:r>
                      <a:endParaRPr lang="en-US" sz="11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3473202034"/>
                  </a:ext>
                </a:extLst>
              </a:tr>
              <a:tr h="489065">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מסד</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a:effectLst/>
                          <a:latin typeface="Tahoma" panose="020B0604030504040204" pitchFamily="34" charset="0"/>
                          <a:ea typeface="Tahoma" panose="020B0604030504040204" pitchFamily="34" charset="0"/>
                          <a:cs typeface="Tahoma" panose="020B0604030504040204" pitchFamily="34" charset="0"/>
                        </a:rPr>
                        <a:t>16</a:t>
                      </a:r>
                      <a:endParaRPr lang="en-US" sz="11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118</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1</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2</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137</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99.3%</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3513646726"/>
                  </a:ext>
                </a:extLst>
              </a:tr>
              <a:tr h="489065">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סה"כ</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a:effectLst/>
                          <a:latin typeface="Tahoma" panose="020B0604030504040204" pitchFamily="34" charset="0"/>
                          <a:ea typeface="Tahoma" panose="020B0604030504040204" pitchFamily="34" charset="0"/>
                          <a:cs typeface="Tahoma" panose="020B0604030504040204" pitchFamily="34" charset="0"/>
                        </a:rPr>
                        <a:t>17</a:t>
                      </a:r>
                      <a:endParaRPr lang="en-US" sz="110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118</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1</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138</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457200" algn="r" rtl="1">
                        <a:lnSpc>
                          <a:spcPct val="107000"/>
                        </a:lnSpc>
                        <a:spcAft>
                          <a:spcPts val="0"/>
                        </a:spcAft>
                        <a:tabLst>
                          <a:tab pos="2292985" algn="l"/>
                        </a:tabLst>
                      </a:pPr>
                      <a:r>
                        <a:rPr lang="he-IL" sz="1100" dirty="0">
                          <a:effectLst/>
                          <a:latin typeface="Tahoma" panose="020B0604030504040204" pitchFamily="34" charset="0"/>
                          <a:ea typeface="Tahoma" panose="020B0604030504040204" pitchFamily="34" charset="0"/>
                          <a:cs typeface="Tahoma" panose="020B0604030504040204" pitchFamily="34" charset="0"/>
                        </a:rPr>
                        <a:t>100%</a:t>
                      </a:r>
                      <a:endParaRPr lang="en-US" sz="1100" dirty="0">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596473044"/>
                  </a:ext>
                </a:extLst>
              </a:tr>
            </a:tbl>
          </a:graphicData>
        </a:graphic>
      </p:graphicFrame>
    </p:spTree>
    <p:extLst>
      <p:ext uri="{BB962C8B-B14F-4D97-AF65-F5344CB8AC3E}">
        <p14:creationId xmlns:p14="http://schemas.microsoft.com/office/powerpoint/2010/main" val="3956031766"/>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95536" y="1043768"/>
            <a:ext cx="8496944" cy="1260281"/>
          </a:xfrm>
          <a:prstGeom prst="rect">
            <a:avLst/>
          </a:prstGeom>
        </p:spPr>
        <p:txBody>
          <a:bodyPr wrap="square">
            <a:spAutoFit/>
          </a:bodyPr>
          <a:lstStyle/>
          <a:p>
            <a:pPr marL="228600">
              <a:lnSpc>
                <a:spcPct val="107000"/>
              </a:lnSpc>
              <a:spcAft>
                <a:spcPts val="0"/>
              </a:spcAft>
              <a:tabLst>
                <a:tab pos="2292985" algn="l"/>
              </a:tabLst>
            </a:pPr>
            <a:r>
              <a:rPr lang="he-IL" sz="1200" u="sng"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תמונת מצב: תעסוק בני החברה הערבית</a:t>
            </a:r>
            <a:endParaRPr lang="en-US" sz="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228600" algn="ctr">
              <a:lnSpc>
                <a:spcPct val="107000"/>
              </a:lnSpc>
              <a:spcAft>
                <a:spcPts val="0"/>
              </a:spcAft>
              <a:tabLst>
                <a:tab pos="2292985" algn="l"/>
              </a:tabLst>
            </a:pPr>
            <a:r>
              <a:rPr lang="he-IL" sz="1200" b="1" dirty="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en-US" sz="12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228600">
              <a:lnSpc>
                <a:spcPct val="107000"/>
              </a:lnSpc>
              <a:spcAft>
                <a:spcPts val="0"/>
              </a:spcAft>
              <a:tabLst>
                <a:tab pos="2292985" algn="l"/>
              </a:tabLst>
            </a:pPr>
            <a:r>
              <a:rPr lang="he-IL" sz="1200" dirty="0">
                <a:solidFill>
                  <a:srgbClr val="002060"/>
                </a:solidFill>
                <a:latin typeface="Tahoma" panose="020B0604030504040204" pitchFamily="34" charset="0"/>
                <a:ea typeface="Tahoma" panose="020B0604030504040204" pitchFamily="34" charset="0"/>
                <a:cs typeface="Tahoma" panose="020B0604030504040204" pitchFamily="34" charset="0"/>
              </a:rPr>
              <a:t>היעד: 10% מעובדי המרכז הרפואי יהיו מהחברה הערבית לרבות דרוזים </a:t>
            </a:r>
            <a:r>
              <a:rPr lang="he-IL" sz="1200" dirty="0" err="1">
                <a:solidFill>
                  <a:srgbClr val="002060"/>
                </a:solidFill>
                <a:latin typeface="Tahoma" panose="020B0604030504040204" pitchFamily="34" charset="0"/>
                <a:ea typeface="Tahoma" panose="020B0604030504040204" pitchFamily="34" charset="0"/>
                <a:cs typeface="Tahoma" panose="020B0604030504040204" pitchFamily="34" charset="0"/>
              </a:rPr>
              <a:t>וצ'רקסים</a:t>
            </a:r>
            <a:r>
              <a:rPr lang="he-IL" sz="1200" dirty="0">
                <a:solidFill>
                  <a:srgbClr val="002060"/>
                </a:solidFill>
                <a:latin typeface="Tahoma" panose="020B0604030504040204" pitchFamily="34" charset="0"/>
                <a:ea typeface="Tahoma" panose="020B0604030504040204" pitchFamily="34" charset="0"/>
                <a:cs typeface="Tahoma" panose="020B0604030504040204" pitchFamily="34" charset="0"/>
              </a:rPr>
              <a:t>, על פי החלטת ממשלה (מספר 2579 משנת 2007 ומספר 4436 משנת 2009)</a:t>
            </a:r>
            <a:endParaRPr lang="en-US" sz="12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228600">
              <a:lnSpc>
                <a:spcPct val="107000"/>
              </a:lnSpc>
              <a:spcAft>
                <a:spcPts val="0"/>
              </a:spcAft>
              <a:tabLst>
                <a:tab pos="2292985" algn="l"/>
              </a:tabLst>
            </a:pPr>
            <a:r>
              <a:rPr lang="he-IL" sz="1200" dirty="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en-US" sz="12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342900" lvl="0" indent="-342900">
              <a:lnSpc>
                <a:spcPct val="107000"/>
              </a:lnSpc>
              <a:spcAft>
                <a:spcPts val="800"/>
              </a:spcAft>
              <a:buBlip>
                <a:blip r:embed="rId2"/>
              </a:buBlip>
              <a:tabLst>
                <a:tab pos="2292985" algn="l"/>
              </a:tabLst>
            </a:pPr>
            <a:r>
              <a:rPr lang="he-IL" sz="1200" dirty="0">
                <a:solidFill>
                  <a:srgbClr val="002060"/>
                </a:solidFill>
                <a:latin typeface="Tahoma" panose="020B0604030504040204" pitchFamily="34" charset="0"/>
                <a:ea typeface="Tahoma" panose="020B0604030504040204" pitchFamily="34" charset="0"/>
                <a:cs typeface="Tahoma" panose="020B0604030504040204" pitchFamily="34" charset="0"/>
              </a:rPr>
              <a:t>החברה הערבית מהווה במוסדנו כ-31% מכלל העובדים</a:t>
            </a:r>
            <a:endParaRPr lang="en-US" sz="12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 name="טבלה 2"/>
          <p:cNvGraphicFramePr>
            <a:graphicFrameLocks noGrp="1"/>
          </p:cNvGraphicFramePr>
          <p:nvPr>
            <p:extLst>
              <p:ext uri="{D42A27DB-BD31-4B8C-83A1-F6EECF244321}">
                <p14:modId xmlns:p14="http://schemas.microsoft.com/office/powerpoint/2010/main" val="662414899"/>
              </p:ext>
            </p:extLst>
          </p:nvPr>
        </p:nvGraphicFramePr>
        <p:xfrm>
          <a:off x="467543" y="2427734"/>
          <a:ext cx="8352929" cy="2232248"/>
        </p:xfrm>
        <a:graphic>
          <a:graphicData uri="http://schemas.openxmlformats.org/drawingml/2006/table">
            <a:tbl>
              <a:tblPr rtl="1" firstRow="1" firstCol="1" bandRow="1">
                <a:tableStyleId>{5C22544A-7EE6-4342-B048-85BDC9FD1C3A}</a:tableStyleId>
              </a:tblPr>
              <a:tblGrid>
                <a:gridCol w="1209935">
                  <a:extLst>
                    <a:ext uri="{9D8B030D-6E8A-4147-A177-3AD203B41FA5}">
                      <a16:colId xmlns:a16="http://schemas.microsoft.com/office/drawing/2014/main" val="1978203993"/>
                    </a:ext>
                  </a:extLst>
                </a:gridCol>
                <a:gridCol w="1135686">
                  <a:extLst>
                    <a:ext uri="{9D8B030D-6E8A-4147-A177-3AD203B41FA5}">
                      <a16:colId xmlns:a16="http://schemas.microsoft.com/office/drawing/2014/main" val="3247620740"/>
                    </a:ext>
                  </a:extLst>
                </a:gridCol>
                <a:gridCol w="1385608">
                  <a:extLst>
                    <a:ext uri="{9D8B030D-6E8A-4147-A177-3AD203B41FA5}">
                      <a16:colId xmlns:a16="http://schemas.microsoft.com/office/drawing/2014/main" val="1615921232"/>
                    </a:ext>
                  </a:extLst>
                </a:gridCol>
                <a:gridCol w="1342798">
                  <a:extLst>
                    <a:ext uri="{9D8B030D-6E8A-4147-A177-3AD203B41FA5}">
                      <a16:colId xmlns:a16="http://schemas.microsoft.com/office/drawing/2014/main" val="2380685895"/>
                    </a:ext>
                  </a:extLst>
                </a:gridCol>
                <a:gridCol w="1043608">
                  <a:extLst>
                    <a:ext uri="{9D8B030D-6E8A-4147-A177-3AD203B41FA5}">
                      <a16:colId xmlns:a16="http://schemas.microsoft.com/office/drawing/2014/main" val="3646702261"/>
                    </a:ext>
                  </a:extLst>
                </a:gridCol>
                <a:gridCol w="942190">
                  <a:extLst>
                    <a:ext uri="{9D8B030D-6E8A-4147-A177-3AD203B41FA5}">
                      <a16:colId xmlns:a16="http://schemas.microsoft.com/office/drawing/2014/main" val="2986131457"/>
                    </a:ext>
                  </a:extLst>
                </a:gridCol>
                <a:gridCol w="1293104">
                  <a:extLst>
                    <a:ext uri="{9D8B030D-6E8A-4147-A177-3AD203B41FA5}">
                      <a16:colId xmlns:a16="http://schemas.microsoft.com/office/drawing/2014/main" val="3055468618"/>
                    </a:ext>
                  </a:extLst>
                </a:gridCol>
              </a:tblGrid>
              <a:tr h="420899">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 </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lvl="0" algn="just"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סיעוד</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lvl="0" algn="just"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מנהל ומשק</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lvl="0" algn="just" rtl="1">
                        <a:lnSpc>
                          <a:spcPct val="107000"/>
                        </a:lnSpc>
                        <a:spcAft>
                          <a:spcPts val="0"/>
                        </a:spcAft>
                        <a:tabLst>
                          <a:tab pos="2292985" algn="l"/>
                        </a:tabLst>
                      </a:pPr>
                      <a:r>
                        <a:rPr lang="he-IL" sz="1000" dirty="0" err="1" smtClean="0">
                          <a:effectLst/>
                          <a:latin typeface="Tahoma" panose="020B0604030504040204" pitchFamily="34" charset="0"/>
                          <a:ea typeface="Tahoma" panose="020B0604030504040204" pitchFamily="34" charset="0"/>
                          <a:cs typeface="Tahoma" panose="020B0604030504040204" pitchFamily="34" charset="0"/>
                        </a:rPr>
                        <a:t>פארא</a:t>
                      </a:r>
                      <a:r>
                        <a:rPr lang="he-IL" sz="1000" dirty="0" smtClean="0">
                          <a:effectLst/>
                          <a:latin typeface="Tahoma" panose="020B0604030504040204" pitchFamily="34" charset="0"/>
                          <a:ea typeface="Tahoma" panose="020B0604030504040204" pitchFamily="34" charset="0"/>
                          <a:cs typeface="Tahoma" panose="020B0604030504040204" pitchFamily="34" charset="0"/>
                        </a:rPr>
                        <a:t> רפואי</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lvl="0" algn="just"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רופאים</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lvl="0" algn="just"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סה"כ</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lvl="0" algn="just"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אחוז ערבים</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extLst>
                  <a:ext uri="{0D108BD9-81ED-4DB2-BD59-A6C34878D82A}">
                    <a16:rowId xmlns:a16="http://schemas.microsoft.com/office/drawing/2014/main" val="1143009306"/>
                  </a:ext>
                </a:extLst>
              </a:tr>
              <a:tr h="255507">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בכיר</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1</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1</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1</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1</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4</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0.2%</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extLst>
                  <a:ext uri="{0D108BD9-81ED-4DB2-BD59-A6C34878D82A}">
                    <a16:rowId xmlns:a16="http://schemas.microsoft.com/office/drawing/2014/main" val="3569667166"/>
                  </a:ext>
                </a:extLst>
              </a:tr>
              <a:tr h="255507">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תיכון</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24</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2</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10</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35</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71</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5.2%</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extLst>
                  <a:ext uri="{0D108BD9-81ED-4DB2-BD59-A6C34878D82A}">
                    <a16:rowId xmlns:a16="http://schemas.microsoft.com/office/drawing/2014/main" val="2707218294"/>
                  </a:ext>
                </a:extLst>
              </a:tr>
              <a:tr h="406057">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מירב</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53</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3</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63</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174</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293</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21.5%</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extLst>
                  <a:ext uri="{0D108BD9-81ED-4DB2-BD59-A6C34878D82A}">
                    <a16:rowId xmlns:a16="http://schemas.microsoft.com/office/drawing/2014/main" val="2001641882"/>
                  </a:ext>
                </a:extLst>
              </a:tr>
              <a:tr h="383262">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מסד</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586</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234</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74</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99</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993</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73%</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extLst>
                  <a:ext uri="{0D108BD9-81ED-4DB2-BD59-A6C34878D82A}">
                    <a16:rowId xmlns:a16="http://schemas.microsoft.com/office/drawing/2014/main" val="1698900200"/>
                  </a:ext>
                </a:extLst>
              </a:tr>
              <a:tr h="511016">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סה"כ</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663</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240</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148</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309</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1361</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tc>
                  <a:txBody>
                    <a:bodyPr/>
                    <a:lstStyle/>
                    <a:p>
                      <a:pPr marL="457200" algn="r" rtl="1">
                        <a:lnSpc>
                          <a:spcPct val="107000"/>
                        </a:lnSpc>
                        <a:spcAft>
                          <a:spcPts val="0"/>
                        </a:spcAft>
                        <a:tabLst>
                          <a:tab pos="2292985" algn="l"/>
                        </a:tabLst>
                      </a:pPr>
                      <a:r>
                        <a:rPr lang="he-IL" sz="1000" dirty="0">
                          <a:effectLst/>
                          <a:latin typeface="Tahoma" panose="020B0604030504040204" pitchFamily="34" charset="0"/>
                          <a:ea typeface="Tahoma" panose="020B0604030504040204" pitchFamily="34" charset="0"/>
                          <a:cs typeface="Tahoma" panose="020B0604030504040204" pitchFamily="34" charset="0"/>
                        </a:rPr>
                        <a:t>100%</a:t>
                      </a:r>
                      <a:endParaRPr lang="en-US" sz="1000" dirty="0">
                        <a:effectLst/>
                        <a:latin typeface="Tahoma" panose="020B0604030504040204" pitchFamily="34" charset="0"/>
                        <a:ea typeface="Tahoma" panose="020B0604030504040204" pitchFamily="34" charset="0"/>
                        <a:cs typeface="Tahoma" panose="020B0604030504040204" pitchFamily="34" charset="0"/>
                      </a:endParaRPr>
                    </a:p>
                  </a:txBody>
                  <a:tcPr marL="62359" marR="62359" marT="0" marB="0"/>
                </a:tc>
                <a:extLst>
                  <a:ext uri="{0D108BD9-81ED-4DB2-BD59-A6C34878D82A}">
                    <a16:rowId xmlns:a16="http://schemas.microsoft.com/office/drawing/2014/main" val="3019389085"/>
                  </a:ext>
                </a:extLst>
              </a:tr>
            </a:tbl>
          </a:graphicData>
        </a:graphic>
      </p:graphicFrame>
    </p:spTree>
    <p:extLst>
      <p:ext uri="{BB962C8B-B14F-4D97-AF65-F5344CB8AC3E}">
        <p14:creationId xmlns:p14="http://schemas.microsoft.com/office/powerpoint/2010/main" val="1624537797"/>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0638"/>
            <a:ext cx="7164388" cy="792188"/>
          </a:xfrm>
        </p:spPr>
        <p:txBody>
          <a:bodyPr/>
          <a:lstStyle/>
          <a:p>
            <a:r>
              <a:rPr lang="he-IL" sz="2400" dirty="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p>
        </p:txBody>
      </p:sp>
      <p:sp>
        <p:nvSpPr>
          <p:cNvPr id="3" name="Rectangle 2"/>
          <p:cNvSpPr/>
          <p:nvPr/>
        </p:nvSpPr>
        <p:spPr>
          <a:xfrm>
            <a:off x="1763688" y="1001943"/>
            <a:ext cx="6192688" cy="461665"/>
          </a:xfrm>
          <a:prstGeom prst="rect">
            <a:avLst/>
          </a:prstGeom>
        </p:spPr>
        <p:txBody>
          <a:bodyPr wrap="square">
            <a:spAutoFit/>
          </a:bodyPr>
          <a:lstStyle/>
          <a:p>
            <a:pPr algn="ctr"/>
            <a:r>
              <a:rPr lang="he-IL" sz="1200" b="1"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פעולות </a:t>
            </a:r>
            <a:r>
              <a:rPr lang="he-IL" sz="1200" b="1"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לטובת גיוס מועמדים מרקע מגוון ועידוד קידום עובדים מרקע מגוון בדרג מקבלי החלטות</a:t>
            </a:r>
          </a:p>
        </p:txBody>
      </p:sp>
      <p:pic>
        <p:nvPicPr>
          <p:cNvPr id="5" name="תמונה 4" descr="תמונה61.jpg"/>
          <p:cNvPicPr>
            <a:picLocks noChangeAspect="1"/>
          </p:cNvPicPr>
          <p:nvPr/>
        </p:nvPicPr>
        <p:blipFill rotWithShape="1">
          <a:blip r:embed="rId3"/>
          <a:srcRect l="55120" t="37536" r="56" b="1961"/>
          <a:stretch/>
        </p:blipFill>
        <p:spPr>
          <a:xfrm>
            <a:off x="6588224" y="2643758"/>
            <a:ext cx="2232248" cy="2376264"/>
          </a:xfrm>
          <a:prstGeom prst="rect">
            <a:avLst/>
          </a:prstGeom>
        </p:spPr>
      </p:pic>
      <p:sp>
        <p:nvSpPr>
          <p:cNvPr id="8" name="מציין מיקום תוכן 2"/>
          <p:cNvSpPr txBox="1">
            <a:spLocks/>
          </p:cNvSpPr>
          <p:nvPr/>
        </p:nvSpPr>
        <p:spPr>
          <a:xfrm>
            <a:off x="457200" y="1563638"/>
            <a:ext cx="8363272" cy="3384375"/>
          </a:xfrm>
          <a:prstGeom prst="rect">
            <a:avLst/>
          </a:prstGeom>
        </p:spPr>
        <p:txBody>
          <a:bodyPr/>
          <a:lst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marL="0" indent="0">
              <a:buNone/>
            </a:pP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כנסי </a:t>
            </a:r>
            <a:r>
              <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rPr>
              <a:t>מעסיקים</a:t>
            </a:r>
          </a:p>
          <a:p>
            <a:pPr marL="0" indent="0">
              <a:spcBef>
                <a:spcPts val="0"/>
              </a:spcBef>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בשנים האחרונות משתתף בית החולים דרך קבע בכנסי מעסיקים לטובת קידום תעסוקה של אנשים עם מוגבלות פיזית ונפשית</a:t>
            </a: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 בעקבות </a:t>
            </a: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הכנסים נוצרו קשרים עם רכזי השמה בעמותות וארגונים אליהם מופצים המכרזים שמפורסמים בבית החולים</a:t>
            </a: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spcBef>
                <a:spcPts val="0"/>
              </a:spcBef>
              <a:buNone/>
            </a:pPr>
            <a:endPar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spcBef>
                <a:spcPts val="0"/>
              </a:spcBef>
              <a:spcAft>
                <a:spcPts val="1200"/>
              </a:spcAft>
              <a:buNone/>
            </a:pP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כמו כן, השתתף השנה בית החולים בכנס מעסיקים ייעודי לטובת קידום תעסוקה של האוכלוסייה החרדית.</a:t>
            </a:r>
          </a:p>
          <a:p>
            <a:pPr marL="0" indent="0">
              <a:spcBef>
                <a:spcPts val="0"/>
              </a:spcBef>
              <a:spcAft>
                <a:spcPts val="1200"/>
              </a:spcAft>
              <a:buNone/>
            </a:pP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בית החולים אף מקדם פרסום יזום של מכרזים בקרב עמותת ייעודיות של כלל אוכלוסיות הגיוון.</a:t>
            </a:r>
            <a:endPar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עבודת ועדת </a:t>
            </a:r>
            <a:r>
              <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rPr>
              <a:t>ההיגוי</a:t>
            </a:r>
            <a:endPar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ועדת ההיגוי, אשר מתכנסת אחת לתקופה, שמה לעצמה למטרה לקדם </a:t>
            </a: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את תחום הגיוון על היבטיו </a:t>
            </a: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השונים, לרבות נושא גיוס וקידום עובדים עם רקע מגוון.</a:t>
            </a:r>
          </a:p>
          <a:p>
            <a:pPr marL="0" indent="0">
              <a:buNone/>
            </a:pPr>
            <a:endPar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ציון יום הגיוון התעסוקתי</a:t>
            </a:r>
          </a:p>
          <a:p>
            <a:pPr marL="0" indent="0">
              <a:buNone/>
            </a:pP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בית החולים מציין את יום הגיוון התעסוקתי בכל שנה, ביום עיון אשר במסגרתו נחשפים העובדים, לרבות אלה בדרגים הניהוליים הבכירים, לנושא הגיוון התעסוקתי וחשיבותו, עם שימת דגש על נושא קליטת וקידום עובדים בעלי רקע מגוון.</a:t>
            </a:r>
          </a:p>
          <a:p>
            <a:pPr marL="0" indent="0">
              <a:buNone/>
            </a:pPr>
            <a:endParaRPr lang="he-IL" sz="1001"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he-IL" sz="1001"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he-IL" sz="1001" kern="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he-IL" sz="1001" kern="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81438599"/>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descr="תמונה61.jpg"/>
          <p:cNvPicPr>
            <a:picLocks noChangeAspect="1"/>
          </p:cNvPicPr>
          <p:nvPr/>
        </p:nvPicPr>
        <p:blipFill rotWithShape="1">
          <a:blip r:embed="rId2"/>
          <a:srcRect l="55120" t="37536" r="56" b="1961"/>
          <a:stretch/>
        </p:blipFill>
        <p:spPr>
          <a:xfrm>
            <a:off x="4076215" y="1940112"/>
            <a:ext cx="4618856" cy="3190304"/>
          </a:xfrm>
          <a:prstGeom prst="rect">
            <a:avLst/>
          </a:prstGeom>
        </p:spPr>
      </p:pic>
      <p:sp>
        <p:nvSpPr>
          <p:cNvPr id="2" name="Title 1"/>
          <p:cNvSpPr>
            <a:spLocks noGrp="1"/>
          </p:cNvSpPr>
          <p:nvPr>
            <p:ph type="title" idx="4294967295"/>
          </p:nvPr>
        </p:nvSpPr>
        <p:spPr>
          <a:xfrm>
            <a:off x="1187623" y="138158"/>
            <a:ext cx="7164388" cy="742951"/>
          </a:xfrm>
        </p:spPr>
        <p:txBody>
          <a:bodyPr/>
          <a:lstStyle/>
          <a:p>
            <a:r>
              <a:rPr lang="he-IL" sz="2400" dirty="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p>
        </p:txBody>
      </p:sp>
      <p:sp>
        <p:nvSpPr>
          <p:cNvPr id="3" name="Rectangle 2"/>
          <p:cNvSpPr/>
          <p:nvPr/>
        </p:nvSpPr>
        <p:spPr>
          <a:xfrm>
            <a:off x="1569868" y="845172"/>
            <a:ext cx="6399897" cy="461665"/>
          </a:xfrm>
          <a:prstGeom prst="rect">
            <a:avLst/>
          </a:prstGeom>
        </p:spPr>
        <p:txBody>
          <a:bodyPr wrap="square">
            <a:spAutoFit/>
          </a:bodyPr>
          <a:lstStyle/>
          <a:p>
            <a:pPr algn="ctr"/>
            <a:r>
              <a:rPr lang="he-IL" sz="1200" b="1"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פעולות </a:t>
            </a:r>
            <a:r>
              <a:rPr lang="he-IL" sz="1200" b="1"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לטובת </a:t>
            </a:r>
            <a:r>
              <a:rPr lang="he-IL" sz="1200" b="1"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כשירות </a:t>
            </a:r>
            <a:r>
              <a:rPr lang="he-IL" sz="1200" b="1"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תרבותית שננקטו בשנת </a:t>
            </a:r>
            <a:r>
              <a:rPr lang="he-IL" sz="1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2021</a:t>
            </a:r>
            <a:r>
              <a:rPr lang="he-IL" sz="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he-IL" sz="12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endParaRPr lang="he-IL" sz="1200" dirty="0">
              <a:solidFill>
                <a:srgbClr val="002060"/>
              </a:solidFill>
            </a:endParaRPr>
          </a:p>
        </p:txBody>
      </p:sp>
      <p:sp>
        <p:nvSpPr>
          <p:cNvPr id="8" name="מציין מיקום תוכן 2"/>
          <p:cNvSpPr txBox="1">
            <a:spLocks/>
          </p:cNvSpPr>
          <p:nvPr/>
        </p:nvSpPr>
        <p:spPr>
          <a:xfrm>
            <a:off x="457200" y="1131591"/>
            <a:ext cx="8229600" cy="3463036"/>
          </a:xfrm>
          <a:prstGeom prst="rect">
            <a:avLst/>
          </a:prstGeom>
        </p:spPr>
        <p:txBody>
          <a:bodyPr/>
          <a:lst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marL="0" indent="0">
              <a:buNone/>
            </a:pP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ציון מועדים וחגים, ובין היתר:</a:t>
            </a:r>
          </a:p>
          <a:p>
            <a:pPr marL="0" indent="0">
              <a:buNone/>
            </a:pP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חג </a:t>
            </a:r>
            <a:r>
              <a:rPr lang="he-IL" sz="1200" b="1" u="sng" kern="0" dirty="0" err="1">
                <a:solidFill>
                  <a:srgbClr val="002060"/>
                </a:solidFill>
                <a:latin typeface="Tahoma" panose="020B0604030504040204" pitchFamily="34" charset="0"/>
                <a:ea typeface="Tahoma" panose="020B0604030504040204" pitchFamily="34" charset="0"/>
                <a:cs typeface="Tahoma" panose="020B0604030504040204" pitchFamily="34" charset="0"/>
              </a:rPr>
              <a:t>הסיגד</a:t>
            </a:r>
            <a:endPar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spcAft>
                <a:spcPts val="1200"/>
              </a:spcAft>
              <a:buNone/>
            </a:pP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בית </a:t>
            </a: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החולים רמב"ם </a:t>
            </a: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מציין מזה מספר שנים את חג </a:t>
            </a:r>
            <a:r>
              <a:rPr lang="he-IL" sz="1200" kern="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הסיגד</a:t>
            </a: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 השנה, הופקו סרטון ייעודי בהשתתפות העובדים, בהם סיפרו העובדים על מהות החג ועל משמעותו האישית עבורם.</a:t>
            </a:r>
          </a:p>
          <a:p>
            <a:pPr marL="0" indent="0">
              <a:spcBef>
                <a:spcPts val="0"/>
              </a:spcBef>
              <a:spcAft>
                <a:spcPts val="0"/>
              </a:spcAft>
              <a:buNone/>
            </a:pP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חג המולד וראש </a:t>
            </a:r>
            <a:r>
              <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rPr>
              <a:t>השנה </a:t>
            </a: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האזרחית</a:t>
            </a:r>
          </a:p>
          <a:p>
            <a:pPr marL="0" indent="0">
              <a:spcBef>
                <a:spcPts val="0"/>
              </a:spcBef>
              <a:spcAft>
                <a:spcPts val="0"/>
              </a:spcAft>
              <a:buNone/>
            </a:pP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בית </a:t>
            </a: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החולים מציין את חג המולד תוך הצבת עצי אשוח מקושטים ופרסום ייעודי אודות </a:t>
            </a: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החג.</a:t>
            </a:r>
            <a:endPar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חג הרמדאן, </a:t>
            </a:r>
            <a:r>
              <a:rPr lang="he-IL" sz="1200" b="1" u="sng" kern="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אלפיטר</a:t>
            </a: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 וחג הקורבן (</a:t>
            </a:r>
            <a:r>
              <a:rPr lang="he-IL" sz="1200" b="1" u="sng" kern="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אלאדחא</a:t>
            </a: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spcAft>
                <a:spcPts val="1200"/>
              </a:spcAft>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בית החולים מצין את החגים כבכל שנה, לרבות סרטון ייעודי ייעודיים בהשתתפות העובדים, בהם סיפרו העובדים על מהות החג ועל משמעותו האישית עבורם</a:t>
            </a: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spcBef>
                <a:spcPts val="0"/>
              </a:spcBef>
              <a:spcAft>
                <a:spcPts val="0"/>
              </a:spcAft>
              <a:buNone/>
            </a:pP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חג הנביא </a:t>
            </a:r>
            <a:r>
              <a:rPr lang="he-IL" sz="1200" b="1" u="sng" kern="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שועייב</a:t>
            </a:r>
            <a:endPar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ברכת מנהל בית החולים לכלל העובדים.</a:t>
            </a:r>
          </a:p>
          <a:p>
            <a:pPr marL="0" indent="0">
              <a:buNone/>
            </a:pPr>
            <a:endPar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שוויון </a:t>
            </a:r>
            <a:r>
              <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rPr>
              <a:t>מגדרי</a:t>
            </a:r>
          </a:p>
          <a:p>
            <a:pPr marL="0" indent="0">
              <a:spcAft>
                <a:spcPts val="1200"/>
              </a:spcAft>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ביצוע הדרכות בנושא הטרדות מיניות על ידי הממונה על שוויון מגדר, ציון יום </a:t>
            </a: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האישה ע"י פעילות ברחבי הקמפוס ועוד.</a:t>
            </a:r>
            <a:endPar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he-IL" sz="1001" kern="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38000586"/>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965707568"/>
              </p:ext>
            </p:extLst>
          </p:nvPr>
        </p:nvGraphicFramePr>
        <p:xfrm>
          <a:off x="755576" y="843558"/>
          <a:ext cx="7624059" cy="3888431"/>
        </p:xfrm>
        <a:graphic>
          <a:graphicData uri="http://schemas.openxmlformats.org/drawingml/2006/table">
            <a:tbl>
              <a:tblPr rtl="1" firstRow="1" firstCol="1" bandRow="1">
                <a:tableStyleId>{5C22544A-7EE6-4342-B048-85BDC9FD1C3A}</a:tableStyleId>
              </a:tblPr>
              <a:tblGrid>
                <a:gridCol w="3774006">
                  <a:extLst>
                    <a:ext uri="{9D8B030D-6E8A-4147-A177-3AD203B41FA5}">
                      <a16:colId xmlns:a16="http://schemas.microsoft.com/office/drawing/2014/main" val="627412216"/>
                    </a:ext>
                  </a:extLst>
                </a:gridCol>
                <a:gridCol w="3850053">
                  <a:extLst>
                    <a:ext uri="{9D8B030D-6E8A-4147-A177-3AD203B41FA5}">
                      <a16:colId xmlns:a16="http://schemas.microsoft.com/office/drawing/2014/main" val="1744943781"/>
                    </a:ext>
                  </a:extLst>
                </a:gridCol>
              </a:tblGrid>
              <a:tr h="554985">
                <a:tc gridSpan="2">
                  <a:txBody>
                    <a:bodyPr/>
                    <a:lstStyle/>
                    <a:p>
                      <a:pPr algn="ctr" rtl="1">
                        <a:lnSpc>
                          <a:spcPct val="107000"/>
                        </a:lnSpc>
                        <a:spcAft>
                          <a:spcPts val="0"/>
                        </a:spcAft>
                      </a:pPr>
                      <a:endParaRPr lang="he-IL" sz="1400" b="1" kern="1200" dirty="0" smtClean="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algn="ctr" rtl="1">
                        <a:lnSpc>
                          <a:spcPct val="107000"/>
                        </a:lnSpc>
                        <a:spcAft>
                          <a:spcPts val="0"/>
                        </a:spcAft>
                      </a:pPr>
                      <a:r>
                        <a:rPr lang="he-IL" sz="1400" b="1" kern="1200" dirty="0" smtClean="0">
                          <a:solidFill>
                            <a:schemeClr val="lt1"/>
                          </a:solidFill>
                          <a:effectLst/>
                          <a:latin typeface="Tahoma" panose="020B0604030504040204" pitchFamily="34" charset="0"/>
                          <a:ea typeface="Tahoma" panose="020B0604030504040204" pitchFamily="34" charset="0"/>
                          <a:cs typeface="Tahoma" panose="020B0604030504040204" pitchFamily="34" charset="0"/>
                        </a:rPr>
                        <a:t>פעולות מתוכננות לשנת 2022</a:t>
                      </a:r>
                      <a:r>
                        <a:rPr lang="he-IL" sz="1400" baseline="0" dirty="0" smtClean="0">
                          <a:solidFill>
                            <a:srgbClr val="000000"/>
                          </a:solidFill>
                          <a:effectLst/>
                          <a:latin typeface="Tahoma" panose="020B0604030504040204" pitchFamily="34" charset="0"/>
                          <a:ea typeface="Tahoma" panose="020B0604030504040204" pitchFamily="34" charset="0"/>
                          <a:cs typeface="Tahoma" panose="020B0604030504040204" pitchFamily="34" charset="0"/>
                        </a:rPr>
                        <a:t> </a:t>
                      </a:r>
                      <a:endParaRPr lang="en-US" sz="14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hMerge="1">
                  <a:txBody>
                    <a:bodyPr/>
                    <a:lstStyle/>
                    <a:p>
                      <a:pPr rtl="1"/>
                      <a:endParaRPr lang="he-IL"/>
                    </a:p>
                  </a:txBody>
                  <a:tcPr/>
                </a:tc>
                <a:extLst>
                  <a:ext uri="{0D108BD9-81ED-4DB2-BD59-A6C34878D82A}">
                    <a16:rowId xmlns:a16="http://schemas.microsoft.com/office/drawing/2014/main" val="3222516805"/>
                  </a:ext>
                </a:extLst>
              </a:tr>
              <a:tr h="558521">
                <a:tc>
                  <a:txBody>
                    <a:bodyPr/>
                    <a:lstStyle/>
                    <a:p>
                      <a:pPr algn="ctr" rtl="1" fontAlgn="ctr"/>
                      <a:r>
                        <a:rPr lang="he-IL" sz="1400" b="1" kern="1200" dirty="0" smtClean="0">
                          <a:solidFill>
                            <a:schemeClr val="lt1"/>
                          </a:solidFill>
                          <a:effectLst/>
                          <a:latin typeface="Tahoma" panose="020B0604030504040204" pitchFamily="34" charset="0"/>
                          <a:ea typeface="Tahoma" panose="020B0604030504040204" pitchFamily="34" charset="0"/>
                          <a:cs typeface="Tahoma" panose="020B0604030504040204" pitchFamily="34" charset="0"/>
                        </a:rPr>
                        <a:t>שם הפעולה</a:t>
                      </a:r>
                      <a:endParaRPr lang="he-IL" sz="14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tc>
                <a:tc>
                  <a:txBody>
                    <a:bodyPr/>
                    <a:lstStyle/>
                    <a:p>
                      <a:pPr algn="ctr" rtl="1" fontAlgn="ctr"/>
                      <a:r>
                        <a:rPr lang="he-IL" sz="14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מטרת הפעולה</a:t>
                      </a:r>
                    </a:p>
                  </a:txBody>
                  <a:tcPr marL="0" marR="0" marT="0" marB="0" anchor="ctr">
                    <a:solidFill>
                      <a:schemeClr val="accent1"/>
                    </a:solidFill>
                  </a:tcPr>
                </a:tc>
                <a:extLst>
                  <a:ext uri="{0D108BD9-81ED-4DB2-BD59-A6C34878D82A}">
                    <a16:rowId xmlns:a16="http://schemas.microsoft.com/office/drawing/2014/main" val="1374076495"/>
                  </a:ext>
                </a:extLst>
              </a:tr>
              <a:tr h="554985">
                <a:tc>
                  <a:txBody>
                    <a:bodyPr/>
                    <a:lstStyle/>
                    <a:p>
                      <a:pPr algn="ctr" rtl="1" fontAlgn="ctr"/>
                      <a:r>
                        <a:rPr lang="he-IL" sz="1400" b="1" u="none" strike="noStrike" dirty="0">
                          <a:solidFill>
                            <a:srgbClr val="002060"/>
                          </a:solidFill>
                          <a:effectLst/>
                          <a:latin typeface="Tahoma" panose="020B0604030504040204" pitchFamily="34" charset="0"/>
                          <a:ea typeface="Tahoma" panose="020B0604030504040204" pitchFamily="34" charset="0"/>
                          <a:cs typeface="Tahoma" panose="020B0604030504040204" pitchFamily="34" charset="0"/>
                        </a:rPr>
                        <a:t>הכשרת מנהלים שתחתם עובדים מגוונים</a:t>
                      </a:r>
                      <a:endParaRPr lang="he-IL" sz="1400" b="1" i="0" u="none" strike="noStrike"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solidFill>
                      <a:schemeClr val="accent1">
                        <a:lumMod val="20000"/>
                        <a:lumOff val="80000"/>
                      </a:schemeClr>
                    </a:solidFill>
                  </a:tcPr>
                </a:tc>
                <a:tc>
                  <a:txBody>
                    <a:bodyPr/>
                    <a:lstStyle/>
                    <a:p>
                      <a:pPr algn="ctr" rtl="1" fontAlgn="ctr"/>
                      <a:r>
                        <a:rPr lang="he-IL" sz="1200" b="1" u="none" strike="noStrike"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הכשרת הדרג הניהולי, קידום עובדים</a:t>
                      </a:r>
                      <a:endParaRPr lang="he-IL" sz="1200" b="1" i="0" u="none" strike="noStrike"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1565297876"/>
                  </a:ext>
                </a:extLst>
              </a:tr>
              <a:tr h="554985">
                <a:tc>
                  <a:txBody>
                    <a:bodyPr/>
                    <a:lstStyle/>
                    <a:p>
                      <a:pPr algn="ctr" rtl="1" fontAlgn="ctr"/>
                      <a:r>
                        <a:rPr lang="he-IL" sz="1400" b="1" u="none" strike="noStrike" dirty="0">
                          <a:solidFill>
                            <a:srgbClr val="002060"/>
                          </a:solidFill>
                          <a:effectLst/>
                          <a:latin typeface="Tahoma" panose="020B0604030504040204" pitchFamily="34" charset="0"/>
                          <a:ea typeface="Tahoma" panose="020B0604030504040204" pitchFamily="34" charset="0"/>
                          <a:cs typeface="Tahoma" panose="020B0604030504040204" pitchFamily="34" charset="0"/>
                        </a:rPr>
                        <a:t>יום עיון במשרד בנושא גיוון תעסוקתי</a:t>
                      </a:r>
                      <a:endParaRPr lang="he-IL" sz="1400" b="1" i="0" u="none" strike="noStrike"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solidFill>
                      <a:schemeClr val="accent1">
                        <a:lumMod val="40000"/>
                        <a:lumOff val="60000"/>
                      </a:schemeClr>
                    </a:solidFill>
                  </a:tcPr>
                </a:tc>
                <a:tc>
                  <a:txBody>
                    <a:bodyPr/>
                    <a:lstStyle/>
                    <a:p>
                      <a:pPr algn="ctr" rtl="1" fontAlgn="ctr"/>
                      <a:r>
                        <a:rPr lang="he-IL" sz="1200" b="1" u="none" strike="noStrike"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חשיפה, כשירות תרבותית</a:t>
                      </a:r>
                      <a:endParaRPr lang="he-IL" sz="1200" b="1" i="0" u="none" strike="noStrike"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897149863"/>
                  </a:ext>
                </a:extLst>
              </a:tr>
              <a:tr h="554985">
                <a:tc>
                  <a:txBody>
                    <a:bodyPr/>
                    <a:lstStyle/>
                    <a:p>
                      <a:pPr algn="ctr" rtl="1" fontAlgn="ctr"/>
                      <a:r>
                        <a:rPr lang="he-IL" sz="1400" b="1" u="none" strike="noStrike" dirty="0">
                          <a:solidFill>
                            <a:srgbClr val="002060"/>
                          </a:solidFill>
                          <a:effectLst/>
                          <a:latin typeface="Tahoma" panose="020B0604030504040204" pitchFamily="34" charset="0"/>
                          <a:ea typeface="Tahoma" panose="020B0604030504040204" pitchFamily="34" charset="0"/>
                          <a:cs typeface="Tahoma" panose="020B0604030504040204" pitchFamily="34" charset="0"/>
                        </a:rPr>
                        <a:t>שילוב תכנים בנושא גיוון בניוזלטר המשרדי</a:t>
                      </a:r>
                      <a:endParaRPr lang="he-IL" sz="1400" b="1" i="0" u="none" strike="noStrike"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solidFill>
                      <a:schemeClr val="accent1">
                        <a:lumMod val="20000"/>
                        <a:lumOff val="80000"/>
                      </a:schemeClr>
                    </a:solidFill>
                  </a:tcPr>
                </a:tc>
                <a:tc>
                  <a:txBody>
                    <a:bodyPr/>
                    <a:lstStyle/>
                    <a:p>
                      <a:pPr algn="ctr" rtl="1" fontAlgn="ctr"/>
                      <a:r>
                        <a:rPr lang="he-IL" sz="1200" b="1" u="none" strike="noStrike" dirty="0">
                          <a:solidFill>
                            <a:srgbClr val="002060"/>
                          </a:solidFill>
                          <a:effectLst/>
                          <a:latin typeface="Tahoma" panose="020B0604030504040204" pitchFamily="34" charset="0"/>
                          <a:ea typeface="Tahoma" panose="020B0604030504040204" pitchFamily="34" charset="0"/>
                          <a:cs typeface="Tahoma" panose="020B0604030504040204" pitchFamily="34" charset="0"/>
                        </a:rPr>
                        <a:t>חשיפה</a:t>
                      </a:r>
                      <a:endParaRPr lang="he-IL" sz="1200" b="1" i="0" u="none" strike="noStrike"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solidFill>
                      <a:schemeClr val="accent1">
                        <a:lumMod val="20000"/>
                        <a:lumOff val="80000"/>
                      </a:schemeClr>
                    </a:solidFill>
                  </a:tcPr>
                </a:tc>
                <a:extLst>
                  <a:ext uri="{0D108BD9-81ED-4DB2-BD59-A6C34878D82A}">
                    <a16:rowId xmlns:a16="http://schemas.microsoft.com/office/drawing/2014/main" val="1405721011"/>
                  </a:ext>
                </a:extLst>
              </a:tr>
              <a:tr h="554985">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he-IL" sz="1400" b="1" u="none" strike="noStrike"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קמפיין צילומים " גיוון עושה לנו טוב" – סיפורי הצלחה  של עובדים בארגון </a:t>
                      </a:r>
                    </a:p>
                  </a:txBody>
                  <a:tcPr marL="0" marR="0" marT="0" marB="0" anchor="ctr">
                    <a:solidFill>
                      <a:schemeClr val="accent1">
                        <a:lumMod val="40000"/>
                        <a:lumOff val="60000"/>
                      </a:schemeClr>
                    </a:solidFill>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he-IL" sz="1200" b="1" u="none" strike="noStrike"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חשיפה, כשירות תרבותית</a:t>
                      </a:r>
                      <a:endParaRPr lang="he-IL" sz="1200" b="1" i="0" u="none" strike="noStrike"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solidFill>
                      <a:schemeClr val="accent1">
                        <a:lumMod val="40000"/>
                        <a:lumOff val="60000"/>
                      </a:schemeClr>
                    </a:solidFill>
                  </a:tcPr>
                </a:tc>
                <a:extLst>
                  <a:ext uri="{0D108BD9-81ED-4DB2-BD59-A6C34878D82A}">
                    <a16:rowId xmlns:a16="http://schemas.microsoft.com/office/drawing/2014/main" val="4120797654"/>
                  </a:ext>
                </a:extLst>
              </a:tr>
              <a:tr h="554985">
                <a:tc>
                  <a:txBody>
                    <a:bodyPr/>
                    <a:lstStyle/>
                    <a:p>
                      <a:pPr marL="0" indent="0" algn="ctr">
                        <a:buNone/>
                      </a:pPr>
                      <a:r>
                        <a:rPr lang="he-IL" sz="1400" b="1" u="none" strike="noStrike"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השתתפות</a:t>
                      </a:r>
                      <a:r>
                        <a:rPr lang="he-IL" sz="1400" b="1" u="none" strike="noStrike" kern="1200" baseline="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 בכנסי תעסוקה</a:t>
                      </a:r>
                      <a:endParaRPr lang="he-IL" sz="1400" b="1" u="none" strike="noStrike" kern="1200"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solidFill>
                      <a:schemeClr val="accent1">
                        <a:lumMod val="20000"/>
                        <a:lumOff val="80000"/>
                      </a:schemeClr>
                    </a:solidFill>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he-IL" sz="1200" b="1" i="0" u="none" strike="noStrike" dirty="0" smtClean="0">
                          <a:solidFill>
                            <a:srgbClr val="002060"/>
                          </a:solidFill>
                          <a:effectLst/>
                          <a:latin typeface="Tahoma" panose="020B0604030504040204" pitchFamily="34" charset="0"/>
                          <a:ea typeface="Tahoma" panose="020B0604030504040204" pitchFamily="34" charset="0"/>
                          <a:cs typeface="Tahoma" panose="020B0604030504040204" pitchFamily="34" charset="0"/>
                        </a:rPr>
                        <a:t>גיוס עובדים</a:t>
                      </a:r>
                    </a:p>
                  </a:txBody>
                  <a:tcPr marL="0" marR="0" marT="0" marB="0" anchor="ctr">
                    <a:solidFill>
                      <a:schemeClr val="accent1">
                        <a:lumMod val="20000"/>
                        <a:lumOff val="80000"/>
                      </a:schemeClr>
                    </a:solidFill>
                  </a:tcPr>
                </a:tc>
                <a:extLst>
                  <a:ext uri="{0D108BD9-81ED-4DB2-BD59-A6C34878D82A}">
                    <a16:rowId xmlns:a16="http://schemas.microsoft.com/office/drawing/2014/main" val="1265924111"/>
                  </a:ext>
                </a:extLst>
              </a:tr>
            </a:tbl>
          </a:graphicData>
        </a:graphic>
      </p:graphicFrame>
    </p:spTree>
    <p:extLst>
      <p:ext uri="{BB962C8B-B14F-4D97-AF65-F5344CB8AC3E}">
        <p14:creationId xmlns:p14="http://schemas.microsoft.com/office/powerpoint/2010/main" val="1338967284"/>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0638"/>
            <a:ext cx="7164388" cy="742951"/>
          </a:xfrm>
        </p:spPr>
        <p:txBody>
          <a:bodyPr/>
          <a:lstStyle/>
          <a:p>
            <a:r>
              <a:rPr lang="he-IL" sz="2400" dirty="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p>
        </p:txBody>
      </p:sp>
      <p:sp>
        <p:nvSpPr>
          <p:cNvPr id="3" name="Rectangle 2"/>
          <p:cNvSpPr/>
          <p:nvPr/>
        </p:nvSpPr>
        <p:spPr>
          <a:xfrm>
            <a:off x="4082232" y="267498"/>
            <a:ext cx="184731" cy="646331"/>
          </a:xfrm>
          <a:prstGeom prst="rect">
            <a:avLst/>
          </a:prstGeom>
        </p:spPr>
        <p:txBody>
          <a:bodyPr wrap="none">
            <a:spAutoFit/>
          </a:bodyPr>
          <a:lstStyle/>
          <a:p>
            <a:pPr algn="ctr"/>
            <a:r>
              <a:rPr lang="he-IL" dirty="0" smtClean="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he-IL" dirty="0" smtClean="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endParaRPr lang="he-IL" dirty="0"/>
          </a:p>
        </p:txBody>
      </p:sp>
      <p:pic>
        <p:nvPicPr>
          <p:cNvPr id="6" name="תמונה 5" descr="תמונה61.jpg"/>
          <p:cNvPicPr>
            <a:picLocks noChangeAspect="1"/>
          </p:cNvPicPr>
          <p:nvPr/>
        </p:nvPicPr>
        <p:blipFill rotWithShape="1">
          <a:blip r:embed="rId2"/>
          <a:srcRect l="55120" t="37536" r="56" b="1961"/>
          <a:stretch/>
        </p:blipFill>
        <p:spPr>
          <a:xfrm>
            <a:off x="5220072" y="2211710"/>
            <a:ext cx="3559055" cy="2736304"/>
          </a:xfrm>
          <a:prstGeom prst="rect">
            <a:avLst/>
          </a:prstGeom>
        </p:spPr>
      </p:pic>
      <p:pic>
        <p:nvPicPr>
          <p:cNvPr id="8" name="תמונה 7" descr="תמונה61.jpg"/>
          <p:cNvPicPr>
            <a:picLocks noChangeAspect="1"/>
          </p:cNvPicPr>
          <p:nvPr/>
        </p:nvPicPr>
        <p:blipFill rotWithShape="1">
          <a:blip r:embed="rId2"/>
          <a:srcRect l="55120" t="37536" r="56" b="1961"/>
          <a:stretch/>
        </p:blipFill>
        <p:spPr>
          <a:xfrm rot="10800000">
            <a:off x="23357" y="606390"/>
            <a:ext cx="3559055" cy="2736304"/>
          </a:xfrm>
          <a:prstGeom prst="rect">
            <a:avLst/>
          </a:prstGeom>
        </p:spPr>
      </p:pic>
      <p:sp>
        <p:nvSpPr>
          <p:cNvPr id="5" name="מציין מיקום תוכן 2"/>
          <p:cNvSpPr txBox="1">
            <a:spLocks/>
          </p:cNvSpPr>
          <p:nvPr/>
        </p:nvSpPr>
        <p:spPr>
          <a:xfrm>
            <a:off x="457200" y="1200153"/>
            <a:ext cx="8229600" cy="3394473"/>
          </a:xfrm>
          <a:prstGeom prst="rect">
            <a:avLst/>
          </a:prstGeom>
        </p:spPr>
        <p:txBody>
          <a:bodyPr/>
          <a:lst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marL="0" indent="0" algn="ctr">
              <a:buNone/>
            </a:pPr>
            <a:endParaRPr lang="he-IL" sz="2400" kern="0"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סיכום הפעילויות </a:t>
            </a:r>
            <a:r>
              <a:rPr lang="he-IL" sz="2400" kern="0" dirty="0" err="1">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להנגשת</a:t>
            </a:r>
            <a:r>
              <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השרות </a:t>
            </a:r>
            <a:br>
              <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לאנשים עם מוגבלויות בשנת </a:t>
            </a:r>
            <a:r>
              <a:rPr lang="he-IL" sz="2400" kern="0"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2021</a:t>
            </a:r>
            <a:endPar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71767556"/>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7504" y="843558"/>
            <a:ext cx="7164388" cy="718145"/>
          </a:xfrm>
        </p:spPr>
        <p:txBody>
          <a:bodyPr/>
          <a:lstStyle/>
          <a:p>
            <a:r>
              <a:rPr lang="he-IL" sz="2400" dirty="0" smtClean="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he-IL" sz="18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המדינה כנותנת שירותים</a:t>
            </a:r>
          </a:p>
        </p:txBody>
      </p:sp>
      <p:sp>
        <p:nvSpPr>
          <p:cNvPr id="3" name="Rectangle 2"/>
          <p:cNvSpPr/>
          <p:nvPr/>
        </p:nvSpPr>
        <p:spPr>
          <a:xfrm>
            <a:off x="4082232" y="267498"/>
            <a:ext cx="184731" cy="646331"/>
          </a:xfrm>
          <a:prstGeom prst="rect">
            <a:avLst/>
          </a:prstGeom>
        </p:spPr>
        <p:txBody>
          <a:bodyPr wrap="none">
            <a:spAutoFit/>
          </a:bodyPr>
          <a:lstStyle/>
          <a:p>
            <a:pPr algn="ctr"/>
            <a:r>
              <a:rPr lang="he-IL" dirty="0" smtClean="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he-IL" dirty="0" smtClean="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endParaRPr lang="he-IL" dirty="0"/>
          </a:p>
        </p:txBody>
      </p:sp>
      <p:pic>
        <p:nvPicPr>
          <p:cNvPr id="5" name="תמונה 4" descr="תמונה61.jpg"/>
          <p:cNvPicPr>
            <a:picLocks noChangeAspect="1"/>
          </p:cNvPicPr>
          <p:nvPr/>
        </p:nvPicPr>
        <p:blipFill rotWithShape="1">
          <a:blip r:embed="rId2"/>
          <a:srcRect l="55120" t="37536" r="56" b="1961"/>
          <a:stretch/>
        </p:blipFill>
        <p:spPr>
          <a:xfrm>
            <a:off x="5724128" y="3003798"/>
            <a:ext cx="2982991" cy="1968121"/>
          </a:xfrm>
          <a:prstGeom prst="rect">
            <a:avLst/>
          </a:prstGeom>
        </p:spPr>
      </p:pic>
      <p:pic>
        <p:nvPicPr>
          <p:cNvPr id="8" name="תמונה 7" descr="תמונה61.jpg"/>
          <p:cNvPicPr>
            <a:picLocks noChangeAspect="1"/>
          </p:cNvPicPr>
          <p:nvPr/>
        </p:nvPicPr>
        <p:blipFill rotWithShape="1">
          <a:blip r:embed="rId2"/>
          <a:srcRect l="55120" t="37536" r="56" b="1961"/>
          <a:stretch/>
        </p:blipFill>
        <p:spPr>
          <a:xfrm rot="11491545">
            <a:off x="251520" y="771550"/>
            <a:ext cx="2982991" cy="1968121"/>
          </a:xfrm>
          <a:prstGeom prst="rect">
            <a:avLst/>
          </a:prstGeom>
        </p:spPr>
      </p:pic>
      <p:sp>
        <p:nvSpPr>
          <p:cNvPr id="7" name="מציין מיקום תוכן 2"/>
          <p:cNvSpPr txBox="1">
            <a:spLocks/>
          </p:cNvSpPr>
          <p:nvPr/>
        </p:nvSpPr>
        <p:spPr>
          <a:xfrm>
            <a:off x="539552" y="1707654"/>
            <a:ext cx="7787209" cy="3779691"/>
          </a:xfrm>
          <a:prstGeom prst="rect">
            <a:avLst/>
          </a:prstGeom>
        </p:spPr>
        <p:txBody>
          <a:bodyPr/>
          <a:lst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marL="0" indent="0">
              <a:buNone/>
            </a:pPr>
            <a:r>
              <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rPr>
              <a:t>פרויקט ליווי אנשים עם </a:t>
            </a: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מוגבלויות (פרויקט מתמשך)</a:t>
            </a:r>
            <a:endPar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ליווי אנשים עם מוגבלות בראייה, במועד שנקבע מראש, מאחד משערי הכניסה לבית החולים ועד ליעד הנדרש בתוך בית החולים ובחזרה. הליווי מתבצע ע"י צוות ייעודי שעבר הדרכה מתאימה. </a:t>
            </a:r>
            <a:endParaRPr lang="en-US" sz="1200"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rPr>
              <a:t>פרויקט שיפור נגישות השרות במיון מבוגרים (פרויקט מתמשך)</a:t>
            </a:r>
          </a:p>
          <a:p>
            <a:pPr marL="0" indent="0">
              <a:buNone/>
            </a:pPr>
            <a:r>
              <a:rPr lang="he-IL" sz="1200"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מפגשי </a:t>
            </a: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הדרכה לצוותים לשיפור התקשורת והטיפול באנשים עם מוגבלות בשמיעה.</a:t>
            </a:r>
            <a:endParaRPr lang="en-US" sz="1200"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הוספת שדה ברשומה הממוחשבת של הסיעוד לזיהוי ורישום התאמות נגישות .</a:t>
            </a:r>
          </a:p>
          <a:p>
            <a:pPr marL="0" indent="0">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ההתאמות שסומנו מופיעות באייקון מיועד במסך הראשי של דף המטופל ברשומה. </a:t>
            </a:r>
          </a:p>
          <a:p>
            <a:pPr marL="0" indent="0">
              <a:buNone/>
            </a:pPr>
            <a:endPar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rPr>
              <a:t>שילוט והכוונה</a:t>
            </a:r>
            <a:endParaRPr lang="en-US"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חידוש שלטי הכוונה וזיהוי לשלטים ב-3 שפות (פרויקט מתמשך, בכל פעם באזור אחר בבית החולים).</a:t>
            </a:r>
          </a:p>
          <a:p>
            <a:pPr marL="0" indent="0">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שילוט חדרי שירותים והכוונה לשירותים נגישים. </a:t>
            </a:r>
          </a:p>
          <a:p>
            <a:pPr marL="0" indent="0">
              <a:buNone/>
            </a:pPr>
            <a:endParaRPr lang="he-IL" sz="1400" kern="0" dirty="0"/>
          </a:p>
        </p:txBody>
      </p:sp>
    </p:spTree>
    <p:extLst>
      <p:ext uri="{BB962C8B-B14F-4D97-AF65-F5344CB8AC3E}">
        <p14:creationId xmlns:p14="http://schemas.microsoft.com/office/powerpoint/2010/main" val="3828416782"/>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תמונה 4" descr="תמונה61.jpg"/>
          <p:cNvPicPr>
            <a:picLocks noChangeAspect="1"/>
          </p:cNvPicPr>
          <p:nvPr/>
        </p:nvPicPr>
        <p:blipFill rotWithShape="1">
          <a:blip r:embed="rId2"/>
          <a:srcRect l="55120" t="37536" r="56" b="1961"/>
          <a:stretch/>
        </p:blipFill>
        <p:spPr>
          <a:xfrm rot="10800000">
            <a:off x="251520" y="632686"/>
            <a:ext cx="2527932" cy="1867338"/>
          </a:xfrm>
          <a:prstGeom prst="rect">
            <a:avLst/>
          </a:prstGeom>
        </p:spPr>
      </p:pic>
      <p:pic>
        <p:nvPicPr>
          <p:cNvPr id="6" name="תמונה 5" descr="תמונה61.jpg"/>
          <p:cNvPicPr>
            <a:picLocks noChangeAspect="1"/>
          </p:cNvPicPr>
          <p:nvPr/>
        </p:nvPicPr>
        <p:blipFill rotWithShape="1">
          <a:blip r:embed="rId2"/>
          <a:srcRect l="55120" t="37536" r="56" b="1961"/>
          <a:stretch/>
        </p:blipFill>
        <p:spPr>
          <a:xfrm>
            <a:off x="5580112" y="3219822"/>
            <a:ext cx="3271023" cy="1872208"/>
          </a:xfrm>
          <a:prstGeom prst="rect">
            <a:avLst/>
          </a:prstGeom>
        </p:spPr>
      </p:pic>
      <p:sp>
        <p:nvSpPr>
          <p:cNvPr id="2" name="Title 1"/>
          <p:cNvSpPr>
            <a:spLocks noGrp="1"/>
          </p:cNvSpPr>
          <p:nvPr>
            <p:ph type="title" idx="4294967295"/>
          </p:nvPr>
        </p:nvSpPr>
        <p:spPr>
          <a:xfrm>
            <a:off x="-540568" y="1005371"/>
            <a:ext cx="7164388" cy="466725"/>
          </a:xfrm>
          <a:scene3d>
            <a:camera prst="orthographicFront"/>
            <a:lightRig rig="threePt" dir="t"/>
          </a:scene3d>
          <a:sp3d>
            <a:bevelT prst="relaxedInset"/>
          </a:sp3d>
        </p:spPr>
        <p:txBody>
          <a:bodyPr/>
          <a:lstStyle/>
          <a:p>
            <a:r>
              <a:rPr lang="he-IL" sz="2400" dirty="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he-IL" sz="2400" dirty="0">
                <a:solidFill>
                  <a:srgbClr val="002060"/>
                </a:solidFill>
                <a:effectLst>
                  <a:outerShdw blurRad="38100" dist="38100" dir="2700000" algn="tl">
                    <a:srgbClr val="000000">
                      <a:alpha val="52000"/>
                    </a:srgbClr>
                  </a:outerShdw>
                </a:effectLst>
                <a:latin typeface="Tahoma" panose="020B0604030504040204" pitchFamily="34" charset="0"/>
                <a:ea typeface="Tahoma" panose="020B0604030504040204" pitchFamily="34" charset="0"/>
                <a:cs typeface="Tahoma" panose="020B0604030504040204" pitchFamily="34" charset="0"/>
              </a:rPr>
              <a:t>המדינה כנותנת שירותים</a:t>
            </a:r>
          </a:p>
        </p:txBody>
      </p:sp>
      <p:sp>
        <p:nvSpPr>
          <p:cNvPr id="3" name="Rectangle 2"/>
          <p:cNvSpPr/>
          <p:nvPr/>
        </p:nvSpPr>
        <p:spPr>
          <a:xfrm>
            <a:off x="4082232" y="267498"/>
            <a:ext cx="184731" cy="646331"/>
          </a:xfrm>
          <a:prstGeom prst="rect">
            <a:avLst/>
          </a:prstGeom>
        </p:spPr>
        <p:txBody>
          <a:bodyPr wrap="none">
            <a:spAutoFit/>
          </a:bodyPr>
          <a:lstStyle/>
          <a:p>
            <a:pPr algn="ctr"/>
            <a:r>
              <a:rPr lang="he-IL" dirty="0" smtClean="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he-IL" dirty="0" smtClean="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endParaRPr lang="he-IL" dirty="0"/>
          </a:p>
        </p:txBody>
      </p:sp>
      <p:sp>
        <p:nvSpPr>
          <p:cNvPr id="5" name="מציין מיקום תוכן 2"/>
          <p:cNvSpPr txBox="1">
            <a:spLocks/>
          </p:cNvSpPr>
          <p:nvPr/>
        </p:nvSpPr>
        <p:spPr>
          <a:xfrm>
            <a:off x="457203" y="1563638"/>
            <a:ext cx="7787209" cy="3203627"/>
          </a:xfrm>
          <a:prstGeom prst="rect">
            <a:avLst/>
          </a:prstGeom>
        </p:spPr>
        <p:txBody>
          <a:bodyPr/>
          <a:lst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a:lstStyle>
          <a:p>
            <a:pPr marL="0" indent="0">
              <a:buNone/>
            </a:pPr>
            <a:endParaRPr lang="he-IL" sz="1001" b="1" u="sng" kern="0" dirty="0">
              <a:solidFill>
                <a:srgbClr val="993366"/>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b="1" u="sng" kern="0" dirty="0" err="1">
                <a:solidFill>
                  <a:srgbClr val="002060"/>
                </a:solidFill>
                <a:latin typeface="Tahoma" panose="020B0604030504040204" pitchFamily="34" charset="0"/>
                <a:ea typeface="Tahoma" panose="020B0604030504040204" pitchFamily="34" charset="0"/>
                <a:cs typeface="Tahoma" panose="020B0604030504040204" pitchFamily="34" charset="0"/>
              </a:rPr>
              <a:t>הנגשת</a:t>
            </a:r>
            <a:r>
              <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rPr>
              <a:t> דפי מידע</a:t>
            </a:r>
          </a:p>
          <a:p>
            <a:pPr marL="0" indent="0">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he-IL" sz="1200" kern="0" dirty="0" err="1">
                <a:solidFill>
                  <a:srgbClr val="002060"/>
                </a:solidFill>
                <a:latin typeface="Tahoma" panose="020B0604030504040204" pitchFamily="34" charset="0"/>
                <a:ea typeface="Tahoma" panose="020B0604030504040204" pitchFamily="34" charset="0"/>
                <a:cs typeface="Tahoma" panose="020B0604030504040204" pitchFamily="34" charset="0"/>
              </a:rPr>
              <a:t>הנגשת</a:t>
            </a: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 דפי מידע הניתנים למטופלים ע"י הצוות הסיעודי, הדפים זמינים בפורמט של דפוס נגיש באתר הפנימי של בית החולים.</a:t>
            </a:r>
          </a:p>
          <a:p>
            <a:pPr marL="0" indent="0">
              <a:buNone/>
            </a:pPr>
            <a:endParaRPr lang="en-US" sz="1200"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b="1" u="sng" kern="0" dirty="0" err="1">
                <a:solidFill>
                  <a:srgbClr val="002060"/>
                </a:solidFill>
                <a:latin typeface="Tahoma" panose="020B0604030504040204" pitchFamily="34" charset="0"/>
                <a:ea typeface="Tahoma" panose="020B0604030504040204" pitchFamily="34" charset="0"/>
                <a:cs typeface="Tahoma" panose="020B0604030504040204" pitchFamily="34" charset="0"/>
              </a:rPr>
              <a:t>הנגשת</a:t>
            </a:r>
            <a:r>
              <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rPr>
              <a:t> דלפקים במרפאות ובמחלקות בכל בית החולים</a:t>
            </a:r>
            <a:endPar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לאנשים עם מוגבלות בשמיעה ,ע"י מערכות עזר לשמיעה (</a:t>
            </a:r>
            <a:r>
              <a:rPr lang="en-US" sz="1200" kern="0" dirty="0">
                <a:solidFill>
                  <a:srgbClr val="002060"/>
                </a:solidFill>
                <a:latin typeface="Tahoma" panose="020B0604030504040204" pitchFamily="34" charset="0"/>
                <a:ea typeface="Tahoma" panose="020B0604030504040204" pitchFamily="34" charset="0"/>
                <a:cs typeface="Tahoma" panose="020B0604030504040204" pitchFamily="34" charset="0"/>
              </a:rPr>
              <a:t>loop hear</a:t>
            </a: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en-US" sz="1200"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rPr>
              <a:t>הנגשה פיזית בבית </a:t>
            </a:r>
            <a:r>
              <a:rPr lang="he-IL" sz="1200" b="1" u="sng" kern="0" dirty="0" smtClean="0">
                <a:solidFill>
                  <a:srgbClr val="002060"/>
                </a:solidFill>
                <a:latin typeface="Tahoma" panose="020B0604030504040204" pitchFamily="34" charset="0"/>
                <a:ea typeface="Tahoma" panose="020B0604030504040204" pitchFamily="34" charset="0"/>
                <a:cs typeface="Tahoma" panose="020B0604030504040204" pitchFamily="34" charset="0"/>
              </a:rPr>
              <a:t>החולים (פרויקט מתמשך)</a:t>
            </a:r>
            <a:endParaRPr lang="he-IL" sz="1200" b="1" u="sng"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השלמת מאחזים במחלקות ושטחי חוץ בכל בית החולים. </a:t>
            </a:r>
            <a:endParaRPr lang="en-US" sz="1200" kern="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משטחי אזהרה בגרמי מדרגות בכל בית החולים. </a:t>
            </a:r>
          </a:p>
          <a:p>
            <a:pPr marL="0" indent="0">
              <a:buNone/>
            </a:pPr>
            <a:r>
              <a:rPr lang="he-IL" sz="1200" kern="0" dirty="0" err="1">
                <a:solidFill>
                  <a:srgbClr val="002060"/>
                </a:solidFill>
                <a:latin typeface="Tahoma" panose="020B0604030504040204" pitchFamily="34" charset="0"/>
                <a:ea typeface="Tahoma" panose="020B0604030504040204" pitchFamily="34" charset="0"/>
                <a:cs typeface="Tahoma" panose="020B0604030504040204" pitchFamily="34" charset="0"/>
              </a:rPr>
              <a:t>הנגשת</a:t>
            </a: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 דלפק המודיעין הראשי בבית החולים. </a:t>
            </a:r>
          </a:p>
          <a:p>
            <a:pPr marL="0" indent="0">
              <a:buNone/>
            </a:pPr>
            <a:r>
              <a:rPr lang="he-IL" sz="1200" kern="0" dirty="0">
                <a:solidFill>
                  <a:srgbClr val="002060"/>
                </a:solidFill>
                <a:latin typeface="Tahoma" panose="020B0604030504040204" pitchFamily="34" charset="0"/>
                <a:ea typeface="Tahoma" panose="020B0604030504040204" pitchFamily="34" charset="0"/>
                <a:cs typeface="Tahoma" panose="020B0604030504040204" pitchFamily="34" charset="0"/>
              </a:rPr>
              <a:t>הוספת ספסלים למנוחה במעברים בין הבניינים.</a:t>
            </a:r>
            <a:endParaRPr lang="he-IL" sz="1200" kern="0" dirty="0">
              <a:solidFill>
                <a:srgbClr val="002060"/>
              </a:solidFill>
            </a:endParaRPr>
          </a:p>
        </p:txBody>
      </p:sp>
    </p:spTree>
    <p:extLst>
      <p:ext uri="{BB962C8B-B14F-4D97-AF65-F5344CB8AC3E}">
        <p14:creationId xmlns:p14="http://schemas.microsoft.com/office/powerpoint/2010/main" val="145485242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תמונה 6" descr="תמונה61.jpg"/>
          <p:cNvPicPr>
            <a:picLocks noChangeAspect="1"/>
          </p:cNvPicPr>
          <p:nvPr/>
        </p:nvPicPr>
        <p:blipFill rotWithShape="1">
          <a:blip r:embed="rId2"/>
          <a:srcRect l="55120" t="37536" r="56" b="1961"/>
          <a:stretch/>
        </p:blipFill>
        <p:spPr>
          <a:xfrm rot="11643282">
            <a:off x="314758" y="976282"/>
            <a:ext cx="2527932" cy="2018479"/>
          </a:xfrm>
          <a:prstGeom prst="rect">
            <a:avLst/>
          </a:prstGeom>
        </p:spPr>
      </p:pic>
      <p:pic>
        <p:nvPicPr>
          <p:cNvPr id="1027"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3147814"/>
            <a:ext cx="1162050"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95536" y="1059582"/>
            <a:ext cx="8352928" cy="3108543"/>
          </a:xfrm>
          <a:prstGeom prst="rect">
            <a:avLst/>
          </a:prstGeom>
        </p:spPr>
        <p:txBody>
          <a:bodyPr wrap="square">
            <a:spAutoFit/>
          </a:bodyPr>
          <a:lstStyle/>
          <a:p>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אנו שמחים לפרסם את דו"ח הנתונים השנתיים בנושא הגיוון התעסוקתי במרכז הרפואי רמב"ם.</a:t>
            </a:r>
          </a:p>
          <a:p>
            <a:endPar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במרכז הרפואי רמב"ם מועסקים </a:t>
            </a:r>
            <a:r>
              <a:rPr lang="he-IL" sz="1400" dirty="0" smtClean="0">
                <a:solidFill>
                  <a:srgbClr val="002060"/>
                </a:solidFill>
                <a:latin typeface="Tahoma" panose="020B0604030504040204" pitchFamily="34" charset="0"/>
                <a:ea typeface="Tahoma" panose="020B0604030504040204" pitchFamily="34" charset="0"/>
                <a:cs typeface="Tahoma" panose="020B0604030504040204" pitchFamily="34" charset="0"/>
              </a:rPr>
              <a:t>כ-4,500 איש</a:t>
            </a: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 המהווים פסיפס המייצג נאמנה את פניה של החברה הישראלית בימינו אלו. </a:t>
            </a:r>
          </a:p>
          <a:p>
            <a:endPar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אנו משפחת רמב"ם סמוכים ובטוחים כי הגיוון התעסוקתי בבית החולים, כמו גם הפעילות המבוצעת לאורך השנה בנושא הכשרות תרבותית, משפיעים באופן ישיר וחיובי על הטיפול שמוענק למטופלים ובני משפחותיהם. </a:t>
            </a:r>
          </a:p>
          <a:p>
            <a:endPar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he-IL" sz="1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בברכה</a:t>
            </a: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a:t>
            </a:r>
          </a:p>
          <a:p>
            <a:endPar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he-IL" sz="1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he-IL" sz="1400"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נרדין</a:t>
            </a:r>
            <a:r>
              <a:rPr lang="he-IL" sz="1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סבית, עו"ד</a:t>
            </a:r>
          </a:p>
          <a:p>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he-IL" sz="1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יועמ"ש </a:t>
            </a: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המרכז הרפואי </a:t>
            </a:r>
          </a:p>
          <a:p>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he-IL" sz="1400" dirty="0" smtClean="0">
                <a:solidFill>
                  <a:srgbClr val="002060"/>
                </a:solidFill>
                <a:latin typeface="Tahoma" panose="020B0604030504040204" pitchFamily="34" charset="0"/>
                <a:ea typeface="Tahoma" panose="020B0604030504040204" pitchFamily="34" charset="0"/>
                <a:cs typeface="Tahoma" panose="020B0604030504040204" pitchFamily="34" charset="0"/>
              </a:rPr>
              <a:t>	והממונה </a:t>
            </a: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על הגיוון התעסוקתי</a:t>
            </a:r>
          </a:p>
        </p:txBody>
      </p:sp>
      <p:pic>
        <p:nvPicPr>
          <p:cNvPr id="3" name="תמונה 2" descr="תמונה61.jpg"/>
          <p:cNvPicPr>
            <a:picLocks noChangeAspect="1"/>
          </p:cNvPicPr>
          <p:nvPr/>
        </p:nvPicPr>
        <p:blipFill rotWithShape="1">
          <a:blip r:embed="rId2"/>
          <a:srcRect l="55120" t="37536" r="56" b="1961"/>
          <a:stretch/>
        </p:blipFill>
        <p:spPr>
          <a:xfrm>
            <a:off x="6300192" y="3075806"/>
            <a:ext cx="2527932" cy="2018479"/>
          </a:xfrm>
          <a:prstGeom prst="rect">
            <a:avLst/>
          </a:prstGeom>
        </p:spPr>
      </p:pic>
    </p:spTree>
    <p:extLst>
      <p:ext uri="{BB962C8B-B14F-4D97-AF65-F5344CB8AC3E}">
        <p14:creationId xmlns:p14="http://schemas.microsoft.com/office/powerpoint/2010/main" val="339345175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 name="Picture 2" descr="\\Rmc-hd\international_relations\Donor Recognition\מצגת תורמים גנרית\BEN_6255.JPG"/>
          <p:cNvPicPr>
            <a:picLocks noGrp="1" noChangeAspect="1" noChangeArrowheads="1"/>
          </p:cNvPicPr>
          <p:nvPr>
            <p:ph idx="4294967295"/>
          </p:nvPr>
        </p:nvPicPr>
        <p:blipFill>
          <a:blip r:embed="rId2" cstate="screen">
            <a:extLst>
              <a:ext uri="{28A0092B-C50C-407E-A947-70E740481C1C}">
                <a14:useLocalDpi xmlns:a14="http://schemas.microsoft.com/office/drawing/2010/main"/>
              </a:ext>
            </a:extLst>
          </a:blip>
          <a:srcRect/>
          <a:stretch>
            <a:fillRect/>
          </a:stretch>
        </p:blipFill>
        <p:spPr>
          <a:xfrm>
            <a:off x="1115616" y="2499742"/>
            <a:ext cx="2765425" cy="1995488"/>
          </a:xfrm>
          <a:prstGeom prst="rect">
            <a:avLst/>
          </a:prstGeom>
          <a:ln>
            <a:noFill/>
          </a:ln>
          <a:effectLst>
            <a:outerShdw blurRad="292100" dist="139700" dir="2700000" algn="tl" rotWithShape="0">
              <a:srgbClr val="333333">
                <a:alpha val="65000"/>
              </a:srgbClr>
            </a:outerShdw>
          </a:effectLst>
        </p:spPr>
      </p:pic>
      <p:sp>
        <p:nvSpPr>
          <p:cNvPr id="18" name="Text Placeholder 17"/>
          <p:cNvSpPr>
            <a:spLocks noGrp="1"/>
          </p:cNvSpPr>
          <p:nvPr>
            <p:ph type="body" sz="half" idx="4294967295"/>
          </p:nvPr>
        </p:nvSpPr>
        <p:spPr>
          <a:xfrm>
            <a:off x="5759450" y="2284413"/>
            <a:ext cx="3384550" cy="3024187"/>
          </a:xfrm>
        </p:spPr>
        <p:txBody>
          <a:bodyPr>
            <a:noAutofit/>
          </a:bodyPr>
          <a:lstStyle/>
          <a:p>
            <a:pPr marL="0" indent="0">
              <a:buNone/>
            </a:pPr>
            <a:endParaRPr lang="he-IL" sz="2400" dirty="0">
              <a:solidFill>
                <a:schemeClr val="tx1">
                  <a:lumMod val="75000"/>
                  <a:lumOff val="25000"/>
                </a:schemeClr>
              </a:solidFill>
              <a:effectLst>
                <a:outerShdw blurRad="38100" dist="38100" dir="2700000" algn="tl">
                  <a:srgbClr val="000000">
                    <a:alpha val="43137"/>
                  </a:srgbClr>
                </a:outerShdw>
              </a:effectLst>
              <a:latin typeface="Arial"/>
              <a:cs typeface="Arial"/>
            </a:endParaRPr>
          </a:p>
          <a:p>
            <a:pPr marL="0" indent="0">
              <a:buNone/>
            </a:pPr>
            <a:endParaRPr lang="he-IL" sz="2400" dirty="0">
              <a:solidFill>
                <a:schemeClr val="tx1">
                  <a:lumMod val="75000"/>
                  <a:lumOff val="25000"/>
                </a:schemeClr>
              </a:solidFill>
              <a:effectLst>
                <a:outerShdw blurRad="38100" dist="38100" dir="2700000" algn="tl">
                  <a:srgbClr val="000000">
                    <a:alpha val="43137"/>
                  </a:srgbClr>
                </a:outerShdw>
              </a:effectLst>
            </a:endParaRPr>
          </a:p>
        </p:txBody>
      </p:sp>
      <p:sp>
        <p:nvSpPr>
          <p:cNvPr id="7" name="Title 1"/>
          <p:cNvSpPr txBox="1">
            <a:spLocks/>
          </p:cNvSpPr>
          <p:nvPr/>
        </p:nvSpPr>
        <p:spPr bwMode="auto">
          <a:xfrm>
            <a:off x="2267744" y="97218"/>
            <a:ext cx="5256584" cy="475456"/>
          </a:xfrm>
          <a:prstGeom prst="rect">
            <a:avLst/>
          </a:prstGeom>
          <a:noFill/>
          <a:ln w="9525">
            <a:noFill/>
            <a:miter lim="800000"/>
            <a:headEnd/>
            <a:tailEnd/>
          </a:ln>
        </p:spPr>
        <p:txBody>
          <a:bodyPr vert="horz" wrap="square" lIns="91440" tIns="45721" rIns="91440" bIns="45721" numCol="1" anchor="ctr" anchorCtr="0" compatLnSpc="1">
            <a:prstTxWarp prst="textNoShape">
              <a:avLst/>
            </a:prstTxWarp>
          </a:bodyP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a:lstStyle>
          <a:p>
            <a:r>
              <a:rPr lang="he-IL" sz="2400" kern="0"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המרכז הרפואי רמב"ם במספרים</a:t>
            </a:r>
            <a:endPar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TextBox 2"/>
          <p:cNvSpPr txBox="1"/>
          <p:nvPr/>
        </p:nvSpPr>
        <p:spPr>
          <a:xfrm>
            <a:off x="755576" y="987574"/>
            <a:ext cx="7416824" cy="1384995"/>
          </a:xfrm>
          <a:prstGeom prst="rect">
            <a:avLst/>
          </a:prstGeom>
          <a:noFill/>
        </p:spPr>
        <p:txBody>
          <a:bodyPr wrap="square" rtlCol="1">
            <a:spAutoFit/>
          </a:bodyPr>
          <a:lstStyle/>
          <a:p>
            <a:r>
              <a:rPr lang="he-IL" sz="1400" dirty="0" smtClean="0">
                <a:solidFill>
                  <a:srgbClr val="002060"/>
                </a:solidFill>
                <a:latin typeface="Tahoma" panose="020B0604030504040204" pitchFamily="34" charset="0"/>
                <a:ea typeface="Tahoma" panose="020B0604030504040204" pitchFamily="34" charset="0"/>
                <a:cs typeface="Tahoma" panose="020B0604030504040204" pitchFamily="34" charset="0"/>
              </a:rPr>
              <a:t>רמב"ם נוסד בשנת 1938 והוא כיום בית חולים ממשלתי אוניברסיטאי הגדול ביותר בצפון מדינת ישראל, המשמש כבית חולים על אזורי עבור 12 בתי חולים. משרת למעלה משני מיליון אזרחים, חיילי צה"ל ואנשי כוחות הביטחון וכן את חיילי האו"ם וחיילי הצי השישי של צבא ארה"ב.</a:t>
            </a:r>
            <a:endParaRPr lang="en-US" sz="1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endParaRPr lang="he-IL" sz="1400" b="1" u="sng"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he-IL" sz="1400" b="1" u="sng" dirty="0" smtClean="0">
                <a:solidFill>
                  <a:srgbClr val="002060"/>
                </a:solidFill>
                <a:latin typeface="Tahoma" panose="020B0604030504040204" pitchFamily="34" charset="0"/>
                <a:ea typeface="Tahoma" panose="020B0604030504040204" pitchFamily="34" charset="0"/>
                <a:cs typeface="Tahoma" panose="020B0604030504040204" pitchFamily="34" charset="0"/>
              </a:rPr>
              <a:t>המרכז במספרים</a:t>
            </a:r>
            <a:r>
              <a:rPr lang="he-IL" sz="1400"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pic>
        <p:nvPicPr>
          <p:cNvPr id="8" name="תמונה 7" descr="תמונה61.jpg"/>
          <p:cNvPicPr>
            <a:picLocks noChangeAspect="1"/>
          </p:cNvPicPr>
          <p:nvPr/>
        </p:nvPicPr>
        <p:blipFill rotWithShape="1">
          <a:blip r:embed="rId3"/>
          <a:srcRect l="55120" t="37536" r="56" b="1961"/>
          <a:stretch/>
        </p:blipFill>
        <p:spPr>
          <a:xfrm>
            <a:off x="6300192" y="3075806"/>
            <a:ext cx="2527932" cy="2018479"/>
          </a:xfrm>
          <a:prstGeom prst="rect">
            <a:avLst/>
          </a:prstGeom>
        </p:spPr>
      </p:pic>
      <p:graphicFrame>
        <p:nvGraphicFramePr>
          <p:cNvPr id="4" name="טבלה 3"/>
          <p:cNvGraphicFramePr>
            <a:graphicFrameLocks noGrp="1"/>
          </p:cNvGraphicFramePr>
          <p:nvPr>
            <p:extLst>
              <p:ext uri="{D42A27DB-BD31-4B8C-83A1-F6EECF244321}">
                <p14:modId xmlns:p14="http://schemas.microsoft.com/office/powerpoint/2010/main" val="3232082983"/>
              </p:ext>
            </p:extLst>
          </p:nvPr>
        </p:nvGraphicFramePr>
        <p:xfrm>
          <a:off x="4067944" y="2427734"/>
          <a:ext cx="4032448" cy="2438400"/>
        </p:xfrm>
        <a:graphic>
          <a:graphicData uri="http://schemas.openxmlformats.org/drawingml/2006/table">
            <a:tbl>
              <a:tblPr rtl="1" firstRow="1" bandRow="1">
                <a:tableStyleId>{5C22544A-7EE6-4342-B048-85BDC9FD1C3A}</a:tableStyleId>
              </a:tblPr>
              <a:tblGrid>
                <a:gridCol w="2016224">
                  <a:extLst>
                    <a:ext uri="{9D8B030D-6E8A-4147-A177-3AD203B41FA5}">
                      <a16:colId xmlns:a16="http://schemas.microsoft.com/office/drawing/2014/main" val="1880506432"/>
                    </a:ext>
                  </a:extLst>
                </a:gridCol>
                <a:gridCol w="2016224">
                  <a:extLst>
                    <a:ext uri="{9D8B030D-6E8A-4147-A177-3AD203B41FA5}">
                      <a16:colId xmlns:a16="http://schemas.microsoft.com/office/drawing/2014/main" val="865747783"/>
                    </a:ext>
                  </a:extLst>
                </a:gridCol>
              </a:tblGrid>
              <a:tr h="297033">
                <a:tc>
                  <a:txBody>
                    <a:bodyPr/>
                    <a:lstStyle/>
                    <a:p>
                      <a:pPr marL="285750" indent="-285750" algn="r" rtl="1" fontAlgn="base">
                        <a:spcBef>
                          <a:spcPct val="0"/>
                        </a:spcBef>
                        <a:spcAft>
                          <a:spcPct val="0"/>
                        </a:spcAft>
                        <a:buFont typeface="Wingdings" panose="05000000000000000000" pitchFamily="2" charset="2"/>
                        <a:buChar char="Ø"/>
                      </a:pPr>
                      <a:r>
                        <a:rPr lang="he-IL" sz="1400" b="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מיטות אשפוז </a:t>
                      </a:r>
                      <a:endParaRPr lang="he-IL" sz="1400" b="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tc>
                  <a:txBody>
                    <a:bodyPr/>
                    <a:lstStyle/>
                    <a:p>
                      <a:pPr algn="r" rtl="1" fontAlgn="base">
                        <a:spcBef>
                          <a:spcPct val="0"/>
                        </a:spcBef>
                        <a:spcAft>
                          <a:spcPct val="0"/>
                        </a:spcAft>
                      </a:pPr>
                      <a:r>
                        <a:rPr lang="he-IL" sz="1400" b="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1,040</a:t>
                      </a:r>
                      <a:endParaRPr lang="he-IL" sz="1400" b="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extLst>
                  <a:ext uri="{0D108BD9-81ED-4DB2-BD59-A6C34878D82A}">
                    <a16:rowId xmlns:a16="http://schemas.microsoft.com/office/drawing/2014/main" val="3487401793"/>
                  </a:ext>
                </a:extLst>
              </a:tr>
              <a:tr h="297033">
                <a:tc>
                  <a:txBody>
                    <a:bodyPr/>
                    <a:lstStyle/>
                    <a:p>
                      <a:pPr marL="285750" indent="-285750" algn="r" rtl="1" fontAlgn="base">
                        <a:spcBef>
                          <a:spcPct val="0"/>
                        </a:spcBef>
                        <a:spcAft>
                          <a:spcPct val="0"/>
                        </a:spcAft>
                        <a:buFont typeface="Wingdings" panose="05000000000000000000" pitchFamily="2" charset="2"/>
                        <a:buChar char="Ø"/>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מאושפזים</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tc>
                  <a:txBody>
                    <a:bodyPr/>
                    <a:lstStyle/>
                    <a:p>
                      <a:pPr algn="r" rtl="1" fontAlgn="base">
                        <a:spcBef>
                          <a:spcPct val="0"/>
                        </a:spcBef>
                        <a:spcAft>
                          <a:spcPct val="0"/>
                        </a:spcAft>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75,972 </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extLst>
                  <a:ext uri="{0D108BD9-81ED-4DB2-BD59-A6C34878D82A}">
                    <a16:rowId xmlns:a16="http://schemas.microsoft.com/office/drawing/2014/main" val="1599001903"/>
                  </a:ext>
                </a:extLst>
              </a:tr>
              <a:tr h="297033">
                <a:tc>
                  <a:txBody>
                    <a:bodyPr/>
                    <a:lstStyle/>
                    <a:p>
                      <a:pPr marL="285750" indent="-285750" algn="r" rtl="1" fontAlgn="base">
                        <a:spcBef>
                          <a:spcPct val="0"/>
                        </a:spcBef>
                        <a:spcAft>
                          <a:spcPct val="0"/>
                        </a:spcAft>
                        <a:buFont typeface="Wingdings" panose="05000000000000000000" pitchFamily="2" charset="2"/>
                        <a:buChar char="Ø"/>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פרוצדורות ניתוחיות</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tc>
                  <a:txBody>
                    <a:bodyPr/>
                    <a:lstStyle/>
                    <a:p>
                      <a:pPr algn="r" rtl="1" fontAlgn="base">
                        <a:spcBef>
                          <a:spcPct val="0"/>
                        </a:spcBef>
                        <a:spcAft>
                          <a:spcPct val="0"/>
                        </a:spcAft>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56,623</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extLst>
                  <a:ext uri="{0D108BD9-81ED-4DB2-BD59-A6C34878D82A}">
                    <a16:rowId xmlns:a16="http://schemas.microsoft.com/office/drawing/2014/main" val="3248504707"/>
                  </a:ext>
                </a:extLst>
              </a:tr>
              <a:tr h="297033">
                <a:tc>
                  <a:txBody>
                    <a:bodyPr/>
                    <a:lstStyle/>
                    <a:p>
                      <a:pPr marL="285750" indent="-285750" algn="r" rtl="1" fontAlgn="base">
                        <a:spcBef>
                          <a:spcPct val="0"/>
                        </a:spcBef>
                        <a:spcAft>
                          <a:spcPct val="0"/>
                        </a:spcAft>
                        <a:buFont typeface="Wingdings" panose="05000000000000000000" pitchFamily="2" charset="2"/>
                        <a:buChar char="Ø"/>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דגימות מעבדה</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tc>
                  <a:txBody>
                    <a:bodyPr/>
                    <a:lstStyle/>
                    <a:p>
                      <a:pPr algn="r" rtl="1" fontAlgn="base">
                        <a:spcBef>
                          <a:spcPct val="0"/>
                        </a:spcBef>
                        <a:spcAft>
                          <a:spcPct val="0"/>
                        </a:spcAft>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1,703,921</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extLst>
                  <a:ext uri="{0D108BD9-81ED-4DB2-BD59-A6C34878D82A}">
                    <a16:rowId xmlns:a16="http://schemas.microsoft.com/office/drawing/2014/main" val="1381832972"/>
                  </a:ext>
                </a:extLst>
              </a:tr>
              <a:tr h="297033">
                <a:tc>
                  <a:txBody>
                    <a:bodyPr/>
                    <a:lstStyle/>
                    <a:p>
                      <a:pPr marL="285750" indent="-285750" algn="r" rtl="1" fontAlgn="base">
                        <a:spcBef>
                          <a:spcPct val="0"/>
                        </a:spcBef>
                        <a:spcAft>
                          <a:spcPct val="0"/>
                        </a:spcAft>
                        <a:buFont typeface="Wingdings" panose="05000000000000000000" pitchFamily="2" charset="2"/>
                        <a:buChar char="Ø"/>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בדיקות דימות </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tc>
                  <a:txBody>
                    <a:bodyPr/>
                    <a:lstStyle/>
                    <a:p>
                      <a:pPr algn="r" rtl="1" fontAlgn="base">
                        <a:spcBef>
                          <a:spcPct val="0"/>
                        </a:spcBef>
                        <a:spcAft>
                          <a:spcPct val="0"/>
                        </a:spcAft>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294,174</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extLst>
                  <a:ext uri="{0D108BD9-81ED-4DB2-BD59-A6C34878D82A}">
                    <a16:rowId xmlns:a16="http://schemas.microsoft.com/office/drawing/2014/main" val="759832575"/>
                  </a:ext>
                </a:extLst>
              </a:tr>
              <a:tr h="297033">
                <a:tc>
                  <a:txBody>
                    <a:bodyPr/>
                    <a:lstStyle/>
                    <a:p>
                      <a:pPr marL="285750" indent="-285750" algn="r" rtl="1" fontAlgn="base">
                        <a:spcBef>
                          <a:spcPct val="0"/>
                        </a:spcBef>
                        <a:spcAft>
                          <a:spcPct val="0"/>
                        </a:spcAft>
                        <a:buFont typeface="Wingdings" panose="05000000000000000000" pitchFamily="2" charset="2"/>
                        <a:buChar char="Ø"/>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תפוסה ממוצעת </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tc>
                  <a:txBody>
                    <a:bodyPr/>
                    <a:lstStyle/>
                    <a:p>
                      <a:pPr algn="r" rtl="1" fontAlgn="base">
                        <a:spcBef>
                          <a:spcPct val="0"/>
                        </a:spcBef>
                        <a:spcAft>
                          <a:spcPct val="0"/>
                        </a:spcAft>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86%</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extLst>
                  <a:ext uri="{0D108BD9-81ED-4DB2-BD59-A6C34878D82A}">
                    <a16:rowId xmlns:a16="http://schemas.microsoft.com/office/drawing/2014/main" val="1240427983"/>
                  </a:ext>
                </a:extLst>
              </a:tr>
              <a:tr h="297033">
                <a:tc>
                  <a:txBody>
                    <a:bodyPr/>
                    <a:lstStyle/>
                    <a:p>
                      <a:pPr marL="285750" indent="-285750" algn="r" rtl="1" fontAlgn="base">
                        <a:spcBef>
                          <a:spcPct val="0"/>
                        </a:spcBef>
                        <a:spcAft>
                          <a:spcPct val="0"/>
                        </a:spcAft>
                        <a:buFont typeface="Wingdings" panose="05000000000000000000" pitchFamily="2" charset="2"/>
                        <a:buChar char="Ø"/>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מחקרים חדשים</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tc>
                  <a:txBody>
                    <a:bodyPr/>
                    <a:lstStyle/>
                    <a:p>
                      <a:pPr algn="r" rtl="1" fontAlgn="base">
                        <a:spcBef>
                          <a:spcPct val="0"/>
                        </a:spcBef>
                        <a:spcAft>
                          <a:spcPct val="0"/>
                        </a:spcAft>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579</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extLst>
                  <a:ext uri="{0D108BD9-81ED-4DB2-BD59-A6C34878D82A}">
                    <a16:rowId xmlns:a16="http://schemas.microsoft.com/office/drawing/2014/main" val="3636300295"/>
                  </a:ext>
                </a:extLst>
              </a:tr>
              <a:tr h="297033">
                <a:tc>
                  <a:txBody>
                    <a:bodyPr/>
                    <a:lstStyle/>
                    <a:p>
                      <a:pPr marL="285750" indent="-285750" algn="r" rtl="1" fontAlgn="base">
                        <a:spcBef>
                          <a:spcPct val="0"/>
                        </a:spcBef>
                        <a:spcAft>
                          <a:spcPct val="0"/>
                        </a:spcAft>
                        <a:buFont typeface="Wingdings" panose="05000000000000000000" pitchFamily="2" charset="2"/>
                        <a:buChar char="Ø"/>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מחקרים פעילים </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tc>
                  <a:txBody>
                    <a:bodyPr/>
                    <a:lstStyle/>
                    <a:p>
                      <a:pPr algn="r" rtl="1" fontAlgn="base">
                        <a:spcBef>
                          <a:spcPct val="0"/>
                        </a:spcBef>
                        <a:spcAft>
                          <a:spcPct val="0"/>
                        </a:spcAft>
                      </a:pPr>
                      <a:r>
                        <a:rPr lang="he-IL" sz="1400"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2,161</a:t>
                      </a:r>
                      <a:endParaRPr lang="he-IL" sz="1400"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txBody>
                  <a:tcPr>
                    <a:noFill/>
                  </a:tcPr>
                </a:tc>
                <a:extLst>
                  <a:ext uri="{0D108BD9-81ED-4DB2-BD59-A6C34878D82A}">
                    <a16:rowId xmlns:a16="http://schemas.microsoft.com/office/drawing/2014/main" val="3879667407"/>
                  </a:ext>
                </a:extLst>
              </a:tr>
            </a:tbl>
          </a:graphicData>
        </a:graphic>
      </p:graphicFrame>
    </p:spTree>
    <p:extLst>
      <p:ext uri="{BB962C8B-B14F-4D97-AF65-F5344CB8AC3E}">
        <p14:creationId xmlns:p14="http://schemas.microsoft.com/office/powerpoint/2010/main" val="13058860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descr="תמונה61.jpg"/>
          <p:cNvPicPr>
            <a:picLocks noChangeAspect="1"/>
          </p:cNvPicPr>
          <p:nvPr/>
        </p:nvPicPr>
        <p:blipFill rotWithShape="1">
          <a:blip r:embed="rId3"/>
          <a:srcRect l="55120" t="37536" r="56" b="1961"/>
          <a:stretch/>
        </p:blipFill>
        <p:spPr>
          <a:xfrm>
            <a:off x="6084168" y="2785175"/>
            <a:ext cx="2527932" cy="2358325"/>
          </a:xfrm>
          <a:prstGeom prst="rect">
            <a:avLst/>
          </a:prstGeom>
        </p:spPr>
      </p:pic>
      <p:sp>
        <p:nvSpPr>
          <p:cNvPr id="19" name="Rectangle 39">
            <a:hlinkClick r:id="rId4" action="ppaction://hlinksldjump"/>
          </p:cNvPr>
          <p:cNvSpPr txBox="1">
            <a:spLocks noChangeArrowheads="1"/>
          </p:cNvSpPr>
          <p:nvPr/>
        </p:nvSpPr>
        <p:spPr bwMode="auto">
          <a:xfrm>
            <a:off x="1119231" y="268607"/>
            <a:ext cx="7200799" cy="375051"/>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1" rIns="91440" bIns="45721" numCol="1" anchor="ctr" anchorCtr="0" compatLnSpc="1">
            <a:prstTxWarp prst="textNoShape">
              <a:avLst/>
            </a:prstTxWarp>
          </a:bodyPr>
          <a:lstStyle/>
          <a:p>
            <a:pPr algn="ctr" defTabSz="914435" eaLnBrk="0" hangingPunct="0">
              <a:lnSpc>
                <a:spcPct val="200000"/>
              </a:lnSpc>
              <a:defRPr/>
            </a:pPr>
            <a:endParaRPr lang="he-IL" sz="2400" kern="0" dirty="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lvl="0" algn="ctr" eaLnBrk="0" hangingPunct="0">
              <a:defRPr/>
            </a:pPr>
            <a:r>
              <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חזון בית חולים רמב"ם</a:t>
            </a:r>
            <a:endParaRPr lang="en-US"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defTabSz="914435" eaLnBrk="0" hangingPunct="0">
              <a:lnSpc>
                <a:spcPct val="200000"/>
              </a:lnSpc>
              <a:defRPr/>
            </a:pPr>
            <a:endParaRPr lang="en-US" sz="2400" kern="0" dirty="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115616" y="1143315"/>
            <a:ext cx="6840761" cy="3563348"/>
          </a:xfrm>
          <a:prstGeom prst="rect">
            <a:avLst/>
          </a:prstGeom>
          <a:noFill/>
        </p:spPr>
        <p:txBody>
          <a:bodyPr wrap="square" rtlCol="1">
            <a:spAutoFit/>
          </a:bodyPr>
          <a:lstStyle/>
          <a:p>
            <a:pPr algn="just">
              <a:lnSpc>
                <a:spcPct val="150000"/>
              </a:lnSpc>
              <a:defRPr/>
            </a:pP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להגיע לפסגת הטכנולוגיה הרפואית ולקחת עוד צעד קדימה; להבין טוב יותר את התהליכים הפיזיולוגיים והנפשיים, המניעים את האדם; לעמוד בחזית האתגר לקידום הבריאות בישראל ובעולם; לחנך דור חדש של אנשי רפואה, שיהיו אנשי מקצוע מעולים ובני אדם מצוינים; ליצור קריה רפואית מתקדמת, שתקרין מאיכותה על העיר חיפה, על  צפון מדינת ישראל, </a:t>
            </a:r>
            <a:r>
              <a:rPr lang="he-IL" sz="1400" b="1" u="sng" dirty="0">
                <a:solidFill>
                  <a:srgbClr val="002060"/>
                </a:solidFill>
                <a:latin typeface="Tahoma" panose="020B0604030504040204" pitchFamily="34" charset="0"/>
                <a:ea typeface="Tahoma" panose="020B0604030504040204" pitchFamily="34" charset="0"/>
                <a:cs typeface="Tahoma" panose="020B0604030504040204" pitchFamily="34" charset="0"/>
              </a:rPr>
              <a:t>תהווה גשר בין עמים</a:t>
            </a: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he-IL" sz="1400" b="1" u="sng" dirty="0">
                <a:solidFill>
                  <a:srgbClr val="002060"/>
                </a:solidFill>
                <a:latin typeface="Tahoma" panose="020B0604030504040204" pitchFamily="34" charset="0"/>
                <a:ea typeface="Tahoma" panose="020B0604030504040204" pitchFamily="34" charset="0"/>
                <a:cs typeface="Tahoma" panose="020B0604030504040204" pitchFamily="34" charset="0"/>
              </a:rPr>
              <a:t>תרבויות ודתות ותסייע בבניית ארץ טובה יותר</a:t>
            </a: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a:t>
            </a:r>
          </a:p>
          <a:p>
            <a:pPr algn="just">
              <a:lnSpc>
                <a:spcPct val="150000"/>
              </a:lnSpc>
              <a:defRPr/>
            </a:pPr>
            <a:endPar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algn="just">
              <a:lnSpc>
                <a:spcPct val="150000"/>
              </a:lnSpc>
              <a:defRPr/>
            </a:pP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להוביל את הרפואה בישראל ולהטביע חותם בארץ ובעולם בטיפול, בחדשנות, במחקר, בטכנולוגיה ובפיתוח הצוות המקצועי, </a:t>
            </a:r>
            <a:r>
              <a:rPr lang="he-IL" sz="1400" b="1" u="sng" dirty="0">
                <a:solidFill>
                  <a:srgbClr val="002060"/>
                </a:solidFill>
                <a:latin typeface="Tahoma" panose="020B0604030504040204" pitchFamily="34" charset="0"/>
                <a:ea typeface="Tahoma" panose="020B0604030504040204" pitchFamily="34" charset="0"/>
                <a:cs typeface="Tahoma" panose="020B0604030504040204" pitchFamily="34" charset="0"/>
              </a:rPr>
              <a:t>תוך הצבת האדם, המטופל והעובד</a:t>
            </a:r>
            <a:r>
              <a:rPr lang="he-IL" sz="1400" dirty="0">
                <a:solidFill>
                  <a:srgbClr val="002060"/>
                </a:solidFill>
                <a:latin typeface="Tahoma" panose="020B0604030504040204" pitchFamily="34" charset="0"/>
                <a:ea typeface="Tahoma" panose="020B0604030504040204" pitchFamily="34" charset="0"/>
                <a:cs typeface="Tahoma" panose="020B0604030504040204" pitchFamily="34" charset="0"/>
              </a:rPr>
              <a:t>, בלב העשייה.</a:t>
            </a:r>
          </a:p>
          <a:p>
            <a:pPr algn="just">
              <a:lnSpc>
                <a:spcPct val="150000"/>
              </a:lnSpc>
              <a:defRPr/>
            </a:pPr>
            <a:endParaRPr lang="he-IL" sz="1200" dirty="0">
              <a:solidFill>
                <a:srgbClr val="72104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3934153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תמונה 5" descr="תמונה61.jpg"/>
          <p:cNvPicPr>
            <a:picLocks noChangeAspect="1"/>
          </p:cNvPicPr>
          <p:nvPr/>
        </p:nvPicPr>
        <p:blipFill rotWithShape="1">
          <a:blip r:embed="rId3"/>
          <a:srcRect l="55120" t="37536" r="56" b="1961"/>
          <a:stretch/>
        </p:blipFill>
        <p:spPr>
          <a:xfrm>
            <a:off x="5868144" y="2715766"/>
            <a:ext cx="2527932" cy="2358325"/>
          </a:xfrm>
          <a:prstGeom prst="rect">
            <a:avLst/>
          </a:prstGeom>
        </p:spPr>
      </p:pic>
      <p:sp>
        <p:nvSpPr>
          <p:cNvPr id="19" name="Rectangle 39">
            <a:hlinkClick r:id="rId4" action="ppaction://hlinksldjump"/>
          </p:cNvPr>
          <p:cNvSpPr txBox="1">
            <a:spLocks noChangeArrowheads="1"/>
          </p:cNvSpPr>
          <p:nvPr/>
        </p:nvSpPr>
        <p:spPr bwMode="auto">
          <a:xfrm>
            <a:off x="1547664" y="627534"/>
            <a:ext cx="6324075" cy="1008112"/>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1" rIns="91440" bIns="45721" numCol="1" anchor="ctr" anchorCtr="0" compatLnSpc="1">
            <a:prstTxWarp prst="textNoShape">
              <a:avLst/>
            </a:prstTxWarp>
          </a:bodyPr>
          <a:lstStyle/>
          <a:p>
            <a:pPr algn="ctr" defTabSz="914435" eaLnBrk="0" hangingPunct="0">
              <a:lnSpc>
                <a:spcPct val="200000"/>
              </a:lnSpc>
              <a:defRPr/>
            </a:pPr>
            <a:endParaRPr lang="he-IL" sz="2400" kern="0" dirty="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lvl="0" algn="ctr" eaLnBrk="0" hangingPunct="0">
              <a:defRPr/>
            </a:pPr>
            <a:r>
              <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חזון בית חולים רמב"ם </a:t>
            </a:r>
          </a:p>
          <a:p>
            <a:pPr lvl="0" algn="ctr" eaLnBrk="0" hangingPunct="0">
              <a:defRPr/>
            </a:pPr>
            <a:r>
              <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בנושא הגיוון התעסוקתי</a:t>
            </a:r>
            <a:endParaRPr lang="en-US"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algn="ctr" defTabSz="914435" eaLnBrk="0" hangingPunct="0">
              <a:lnSpc>
                <a:spcPct val="200000"/>
              </a:lnSpc>
              <a:defRPr/>
            </a:pPr>
            <a:endParaRPr lang="en-US" sz="2400" kern="0" dirty="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259632" y="1707654"/>
            <a:ext cx="6779427" cy="1754326"/>
          </a:xfrm>
          <a:prstGeom prst="rect">
            <a:avLst/>
          </a:prstGeom>
          <a:noFill/>
        </p:spPr>
        <p:txBody>
          <a:bodyPr wrap="square" rtlCol="1">
            <a:spAutoFit/>
          </a:bodyPr>
          <a:lstStyle/>
          <a:p>
            <a:pPr algn="ctr">
              <a:lnSpc>
                <a:spcPct val="150000"/>
              </a:lnSpc>
              <a:defRPr/>
            </a:pPr>
            <a:r>
              <a:rPr lang="he-IL" sz="2000" dirty="0">
                <a:solidFill>
                  <a:srgbClr val="002060"/>
                </a:solidFill>
                <a:latin typeface="Tahoma" panose="020B0604030504040204" pitchFamily="34" charset="0"/>
                <a:ea typeface="Tahoma" panose="020B0604030504040204" pitchFamily="34" charset="0"/>
                <a:cs typeface="Tahoma" panose="020B0604030504040204" pitchFamily="34" charset="0"/>
              </a:rPr>
              <a:t>ליצור סביבת עבודה המכבדת שונות ופלורליזם ומעודדת תרבות שיח, המייצגת את תמהיל האוכלוסייה בישראל ומשלבת עובדים בעלי צרכים מיוחדים ומתנדבים.</a:t>
            </a:r>
          </a:p>
          <a:p>
            <a:pPr algn="just">
              <a:lnSpc>
                <a:spcPct val="150000"/>
              </a:lnSpc>
              <a:defRPr/>
            </a:pPr>
            <a:endParaRPr lang="he-IL" sz="1200" dirty="0">
              <a:solidFill>
                <a:srgbClr val="72104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9078159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555776" y="483518"/>
            <a:ext cx="4608612" cy="792088"/>
          </a:xfrm>
        </p:spPr>
        <p:txBody>
          <a:bodyPr/>
          <a:lstStyle/>
          <a:p>
            <a:pPr algn="ctr"/>
            <a:r>
              <a:rPr lang="he-IL" sz="2400"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גיוון </a:t>
            </a:r>
            <a:r>
              <a:rPr lang="he-IL" sz="240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תעסוקתי – ועדת היגוי</a:t>
            </a:r>
          </a:p>
        </p:txBody>
      </p:sp>
      <p:pic>
        <p:nvPicPr>
          <p:cNvPr id="4" name="תמונה 3" descr="תמונה61.jpg"/>
          <p:cNvPicPr>
            <a:picLocks noChangeAspect="1"/>
          </p:cNvPicPr>
          <p:nvPr/>
        </p:nvPicPr>
        <p:blipFill rotWithShape="1">
          <a:blip r:embed="rId2"/>
          <a:srcRect l="55120" t="37536" r="56" b="1961"/>
          <a:stretch/>
        </p:blipFill>
        <p:spPr>
          <a:xfrm>
            <a:off x="6300192" y="3075806"/>
            <a:ext cx="2527932" cy="2018479"/>
          </a:xfrm>
          <a:prstGeom prst="rect">
            <a:avLst/>
          </a:prstGeom>
        </p:spPr>
      </p:pic>
      <p:sp>
        <p:nvSpPr>
          <p:cNvPr id="18" name="Text Placeholder 17"/>
          <p:cNvSpPr>
            <a:spLocks noGrp="1"/>
          </p:cNvSpPr>
          <p:nvPr>
            <p:ph type="body" sz="half" idx="4294967295"/>
          </p:nvPr>
        </p:nvSpPr>
        <p:spPr>
          <a:xfrm>
            <a:off x="323528" y="771525"/>
            <a:ext cx="8496944" cy="3816350"/>
          </a:xfrm>
        </p:spPr>
        <p:txBody>
          <a:bodyPr>
            <a:noAutofit/>
          </a:bodyPr>
          <a:lstStyle/>
          <a:p>
            <a:pPr marL="0" indent="0">
              <a:buNone/>
              <a:tabLst>
                <a:tab pos="1314500" algn="l"/>
              </a:tabLst>
            </a:pPr>
            <a:endParaRPr lang="he-IL" sz="1401" b="1" u="sng" kern="1200"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tabLst>
                <a:tab pos="1314500" algn="l"/>
              </a:tabLst>
            </a:pPr>
            <a:r>
              <a:rPr lang="he-IL" sz="1401" b="1" u="sng"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חברי </a:t>
            </a:r>
            <a:r>
              <a:rPr lang="he-IL" sz="1401" b="1" u="sng" kern="1200" dirty="0">
                <a:solidFill>
                  <a:srgbClr val="002060"/>
                </a:solidFill>
                <a:latin typeface="Tahoma" panose="020B0604030504040204" pitchFamily="34" charset="0"/>
                <a:ea typeface="Tahoma" panose="020B0604030504040204" pitchFamily="34" charset="0"/>
                <a:cs typeface="Tahoma" panose="020B0604030504040204" pitchFamily="34" charset="0"/>
              </a:rPr>
              <a:t>הוועדה</a:t>
            </a:r>
            <a:r>
              <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rPr>
              <a:t>:</a:t>
            </a:r>
          </a:p>
          <a:p>
            <a:pPr>
              <a:tabLst>
                <a:tab pos="1314500" algn="l"/>
              </a:tabLst>
            </a:pPr>
            <a:r>
              <a:rPr lang="he-IL" sz="1401"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מר </a:t>
            </a:r>
            <a:r>
              <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rPr>
              <a:t>אלי בן שלוש – מנהל משאבי אנוש</a:t>
            </a:r>
          </a:p>
          <a:p>
            <a:pPr>
              <a:tabLst>
                <a:tab pos="1314500" algn="l"/>
              </a:tabLst>
            </a:pPr>
            <a:r>
              <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rPr>
              <a:t>עו"ד </a:t>
            </a:r>
            <a:r>
              <a:rPr lang="he-IL" sz="1401" kern="1200" dirty="0" err="1">
                <a:solidFill>
                  <a:srgbClr val="002060"/>
                </a:solidFill>
                <a:latin typeface="Tahoma" panose="020B0604030504040204" pitchFamily="34" charset="0"/>
                <a:ea typeface="Tahoma" panose="020B0604030504040204" pitchFamily="34" charset="0"/>
                <a:cs typeface="Tahoma" panose="020B0604030504040204" pitchFamily="34" charset="0"/>
              </a:rPr>
              <a:t>נרדין</a:t>
            </a:r>
            <a:r>
              <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he-IL" sz="1401" kern="1200" dirty="0" err="1">
                <a:solidFill>
                  <a:srgbClr val="002060"/>
                </a:solidFill>
                <a:latin typeface="Tahoma" panose="020B0604030504040204" pitchFamily="34" charset="0"/>
                <a:ea typeface="Tahoma" panose="020B0604030504040204" pitchFamily="34" charset="0"/>
                <a:cs typeface="Tahoma" panose="020B0604030504040204" pitchFamily="34" charset="0"/>
              </a:rPr>
              <a:t>סבית</a:t>
            </a:r>
            <a:r>
              <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rPr>
              <a:t> – הממונה על הגיוון התעסוקתי</a:t>
            </a:r>
          </a:p>
          <a:p>
            <a:pPr>
              <a:tabLst>
                <a:tab pos="1314500" algn="l"/>
              </a:tabLst>
            </a:pPr>
            <a:r>
              <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rPr>
              <a:t>גב' מירב גנות–מנהלת המחלקה לקידום רווחת העובדים</a:t>
            </a:r>
          </a:p>
          <a:p>
            <a:pPr>
              <a:tabLst>
                <a:tab pos="1314500" algn="l"/>
              </a:tabLst>
            </a:pPr>
            <a:r>
              <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rPr>
              <a:t>גב' שגית זאבי – מנהלת העבודה הסוציאלית והממונה על שוויון מגדרי</a:t>
            </a:r>
          </a:p>
          <a:p>
            <a:pPr>
              <a:tabLst>
                <a:tab pos="1314500" algn="l"/>
              </a:tabLst>
            </a:pPr>
            <a:r>
              <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rPr>
              <a:t>הרב אברהם חנוך </a:t>
            </a:r>
            <a:r>
              <a:rPr lang="he-IL" sz="1401" kern="1200" dirty="0" err="1">
                <a:solidFill>
                  <a:srgbClr val="002060"/>
                </a:solidFill>
                <a:latin typeface="Tahoma" panose="020B0604030504040204" pitchFamily="34" charset="0"/>
                <a:ea typeface="Tahoma" panose="020B0604030504040204" pitchFamily="34" charset="0"/>
                <a:cs typeface="Tahoma" panose="020B0604030504040204" pitchFamily="34" charset="0"/>
              </a:rPr>
              <a:t>פיעטרקובסקי</a:t>
            </a:r>
            <a:r>
              <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rPr>
              <a:t> – רב בית </a:t>
            </a:r>
            <a:r>
              <a:rPr lang="he-IL" sz="1401" dirty="0">
                <a:solidFill>
                  <a:srgbClr val="002060"/>
                </a:solidFill>
                <a:latin typeface="Tahoma" panose="020B0604030504040204" pitchFamily="34" charset="0"/>
                <a:ea typeface="Tahoma" panose="020B0604030504040204" pitchFamily="34" charset="0"/>
                <a:cs typeface="Tahoma" panose="020B0604030504040204" pitchFamily="34" charset="0"/>
              </a:rPr>
              <a:t>החולים</a:t>
            </a:r>
          </a:p>
          <a:p>
            <a:pPr>
              <a:tabLst>
                <a:tab pos="1314500" algn="l"/>
              </a:tabLst>
            </a:pPr>
            <a:r>
              <a:rPr lang="he-IL" sz="1401" dirty="0">
                <a:solidFill>
                  <a:srgbClr val="002060"/>
                </a:solidFill>
                <a:latin typeface="Tahoma" panose="020B0604030504040204" pitchFamily="34" charset="0"/>
                <a:ea typeface="Tahoma" panose="020B0604030504040204" pitchFamily="34" charset="0"/>
                <a:cs typeface="Tahoma" panose="020B0604030504040204" pitchFamily="34" charset="0"/>
              </a:rPr>
              <a:t>גב' ליאת אריאל - פסיכולוגית בכירה, שרות פסיכולוגי</a:t>
            </a:r>
          </a:p>
          <a:p>
            <a:pPr>
              <a:tabLst>
                <a:tab pos="1314500" algn="l"/>
              </a:tabLst>
            </a:pPr>
            <a:r>
              <a:rPr lang="he-IL" sz="1401" dirty="0">
                <a:solidFill>
                  <a:srgbClr val="002060"/>
                </a:solidFill>
                <a:latin typeface="Tahoma" panose="020B0604030504040204" pitchFamily="34" charset="0"/>
                <a:ea typeface="Tahoma" panose="020B0604030504040204" pitchFamily="34" charset="0"/>
                <a:cs typeface="Tahoma" panose="020B0604030504040204" pitchFamily="34" charset="0"/>
              </a:rPr>
              <a:t>גב' שלומית ברגר – מנהלת מדור מכרזים</a:t>
            </a:r>
          </a:p>
          <a:p>
            <a:pPr>
              <a:tabLst>
                <a:tab pos="1314500" algn="l"/>
              </a:tabLst>
            </a:pPr>
            <a:r>
              <a:rPr lang="he-IL" sz="1401" dirty="0" smtClean="0">
                <a:solidFill>
                  <a:srgbClr val="002060"/>
                </a:solidFill>
                <a:latin typeface="Tahoma" panose="020B0604030504040204" pitchFamily="34" charset="0"/>
                <a:ea typeface="Tahoma" panose="020B0604030504040204" pitchFamily="34" charset="0"/>
                <a:cs typeface="Tahoma" panose="020B0604030504040204" pitchFamily="34" charset="0"/>
              </a:rPr>
              <a:t>גב' </a:t>
            </a:r>
            <a:r>
              <a:rPr lang="he-IL" sz="1401"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דפנה </a:t>
            </a:r>
            <a:r>
              <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rPr>
              <a:t>אביטל – מנהלת מחלקה משאבי אנוש (</a:t>
            </a:r>
            <a:r>
              <a:rPr lang="he-IL" sz="1401" kern="1200" dirty="0" err="1">
                <a:solidFill>
                  <a:srgbClr val="002060"/>
                </a:solidFill>
                <a:latin typeface="Tahoma" panose="020B0604030504040204" pitchFamily="34" charset="0"/>
                <a:ea typeface="Tahoma" panose="020B0604030504040204" pitchFamily="34" charset="0"/>
                <a:cs typeface="Tahoma" panose="020B0604030504040204" pitchFamily="34" charset="0"/>
              </a:rPr>
              <a:t>גימלאות</a:t>
            </a:r>
            <a:r>
              <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0" indent="0">
              <a:buNone/>
              <a:tabLst>
                <a:tab pos="1314500" algn="l"/>
              </a:tabLst>
            </a:pPr>
            <a:endPar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buNone/>
              <a:tabLst>
                <a:tab pos="1314500" algn="l"/>
              </a:tabLst>
            </a:pPr>
            <a:r>
              <a:rPr lang="he-IL" sz="1401" kern="1200" dirty="0" smtClean="0">
                <a:solidFill>
                  <a:srgbClr val="002060"/>
                </a:solidFill>
                <a:latin typeface="Tahoma" panose="020B0604030504040204" pitchFamily="34" charset="0"/>
                <a:ea typeface="Tahoma" panose="020B0604030504040204" pitchFamily="34" charset="0"/>
                <a:cs typeface="Tahoma" panose="020B0604030504040204" pitchFamily="34" charset="0"/>
              </a:rPr>
              <a:t>ועדת ההיגוי מתכנסת מספר פעמים בשנה על </a:t>
            </a:r>
            <a:r>
              <a:rPr lang="he-IL" sz="1401" kern="1200" dirty="0">
                <a:solidFill>
                  <a:srgbClr val="002060"/>
                </a:solidFill>
                <a:latin typeface="Tahoma" panose="020B0604030504040204" pitchFamily="34" charset="0"/>
                <a:ea typeface="Tahoma" panose="020B0604030504040204" pitchFamily="34" charset="0"/>
                <a:cs typeface="Tahoma" panose="020B0604030504040204" pitchFamily="34" charset="0"/>
              </a:rPr>
              <a:t>מנת לדון בנושאי הגיוון השונים, לקדם נושאי תעסוקה ורעיונות בנושאי כשרות תרבותית. הוועדה צפויה להתכנס בכל רבעון לצורך קידום נושאי הגיוון בבית החולים.</a:t>
            </a:r>
          </a:p>
          <a:p>
            <a:pPr marL="0" indent="0">
              <a:buNone/>
              <a:tabLst>
                <a:tab pos="1314500" algn="l"/>
              </a:tabLst>
            </a:pPr>
            <a:endParaRPr lang="he-IL" sz="1401" kern="1200" dirty="0">
              <a:solidFill>
                <a:srgbClr val="72104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1801" dirty="0">
                <a:solidFill>
                  <a:schemeClr val="tx1">
                    <a:lumMod val="75000"/>
                    <a:lumOff val="25000"/>
                  </a:schemeClr>
                </a:solidFill>
                <a:effectLst>
                  <a:outerShdw blurRad="38100" dist="38100" dir="2700000" algn="tl">
                    <a:srgbClr val="000000">
                      <a:alpha val="43137"/>
                    </a:srgbClr>
                  </a:outerShdw>
                </a:effectLst>
                <a:latin typeface="Arial"/>
                <a:cs typeface="Arial"/>
              </a:rPr>
              <a:t/>
            </a:r>
            <a:br>
              <a:rPr lang="en-US" sz="1801" dirty="0">
                <a:solidFill>
                  <a:schemeClr val="tx1">
                    <a:lumMod val="75000"/>
                    <a:lumOff val="25000"/>
                  </a:schemeClr>
                </a:solidFill>
                <a:effectLst>
                  <a:outerShdw blurRad="38100" dist="38100" dir="2700000" algn="tl">
                    <a:srgbClr val="000000">
                      <a:alpha val="43137"/>
                    </a:srgbClr>
                  </a:outerShdw>
                </a:effectLst>
                <a:latin typeface="Arial"/>
                <a:cs typeface="Arial"/>
              </a:rPr>
            </a:br>
            <a:r>
              <a:rPr lang="he-IL" sz="1801" dirty="0">
                <a:solidFill>
                  <a:schemeClr val="tx1">
                    <a:lumMod val="75000"/>
                    <a:lumOff val="25000"/>
                  </a:schemeClr>
                </a:solidFill>
                <a:effectLst>
                  <a:outerShdw blurRad="38100" dist="38100" dir="2700000" algn="tl">
                    <a:srgbClr val="000000">
                      <a:alpha val="43137"/>
                    </a:srgbClr>
                  </a:outerShdw>
                </a:effectLst>
                <a:latin typeface="Arial"/>
                <a:cs typeface="Arial"/>
              </a:rPr>
              <a:t> </a:t>
            </a:r>
          </a:p>
        </p:txBody>
      </p:sp>
    </p:spTree>
    <p:extLst>
      <p:ext uri="{BB962C8B-B14F-4D97-AF65-F5344CB8AC3E}">
        <p14:creationId xmlns:p14="http://schemas.microsoft.com/office/powerpoint/2010/main" val="83183833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0638"/>
            <a:ext cx="7164388" cy="742951"/>
          </a:xfrm>
        </p:spPr>
        <p:txBody>
          <a:bodyPr/>
          <a:lstStyle/>
          <a:p>
            <a:r>
              <a:rPr lang="he-IL" sz="2400" dirty="0">
                <a:solidFill>
                  <a:srgbClr val="88144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p>
        </p:txBody>
      </p:sp>
      <p:sp>
        <p:nvSpPr>
          <p:cNvPr id="4" name="מלבן 5"/>
          <p:cNvSpPr/>
          <p:nvPr/>
        </p:nvSpPr>
        <p:spPr>
          <a:xfrm>
            <a:off x="1259635" y="1821467"/>
            <a:ext cx="6408713" cy="1200329"/>
          </a:xfrm>
          <a:prstGeom prst="rect">
            <a:avLst/>
          </a:prstGeom>
        </p:spPr>
        <p:txBody>
          <a:bodyPr wrap="square">
            <a:spAutoFit/>
          </a:bodyPr>
          <a:lstStyle/>
          <a:p>
            <a:pPr algn="ctr"/>
            <a:r>
              <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תמונת </a:t>
            </a:r>
            <a:r>
              <a:rPr lang="he-IL" sz="2400" kern="0"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מצב: ההון </a:t>
            </a:r>
            <a:r>
              <a:rPr lang="he-IL" sz="2400" kern="0"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האנושי </a:t>
            </a:r>
            <a:r>
              <a:rPr lang="he-IL" sz="2400" kern="0"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במרכז הרפואי רמב"ם נכון לשנת 2021</a:t>
            </a:r>
            <a:r>
              <a:rPr lang="he-IL" sz="2400" b="1" dirty="0">
                <a:solidFill>
                  <a:srgbClr val="7E2A54"/>
                </a:solidFill>
                <a:latin typeface="Tahoma" panose="020B0604030504040204" pitchFamily="34" charset="0"/>
                <a:ea typeface="Tahoma" panose="020B0604030504040204" pitchFamily="34" charset="0"/>
                <a:cs typeface="Tahoma" panose="020B0604030504040204" pitchFamily="34" charset="0"/>
              </a:rPr>
              <a:t/>
            </a:r>
            <a:br>
              <a:rPr lang="he-IL" sz="2400" b="1" dirty="0">
                <a:solidFill>
                  <a:srgbClr val="7E2A54"/>
                </a:solidFill>
                <a:latin typeface="Tahoma" panose="020B0604030504040204" pitchFamily="34" charset="0"/>
                <a:ea typeface="Tahoma" panose="020B0604030504040204" pitchFamily="34" charset="0"/>
                <a:cs typeface="Tahoma" panose="020B0604030504040204" pitchFamily="34" charset="0"/>
              </a:rPr>
            </a:br>
            <a:endParaRPr lang="he-IL" sz="2400" dirty="0">
              <a:solidFill>
                <a:srgbClr val="7E2A54"/>
              </a:solidFill>
              <a:latin typeface="Tahoma" panose="020B0604030504040204" pitchFamily="34" charset="0"/>
              <a:ea typeface="Tahoma" panose="020B0604030504040204" pitchFamily="34" charset="0"/>
              <a:cs typeface="Tahoma" panose="020B0604030504040204" pitchFamily="34" charset="0"/>
            </a:endParaRPr>
          </a:p>
        </p:txBody>
      </p:sp>
      <p:pic>
        <p:nvPicPr>
          <p:cNvPr id="6" name="תמונה 5" descr="תמונה61.jpg"/>
          <p:cNvPicPr>
            <a:picLocks noChangeAspect="1"/>
          </p:cNvPicPr>
          <p:nvPr/>
        </p:nvPicPr>
        <p:blipFill rotWithShape="1">
          <a:blip r:embed="rId2"/>
          <a:srcRect l="55120" t="37536" r="56" b="1961"/>
          <a:stretch/>
        </p:blipFill>
        <p:spPr>
          <a:xfrm>
            <a:off x="6300192" y="3075806"/>
            <a:ext cx="2527932" cy="2018479"/>
          </a:xfrm>
          <a:prstGeom prst="rect">
            <a:avLst/>
          </a:prstGeom>
        </p:spPr>
      </p:pic>
      <p:pic>
        <p:nvPicPr>
          <p:cNvPr id="8" name="תמונה 7" descr="תמונה61.jpg"/>
          <p:cNvPicPr>
            <a:picLocks noChangeAspect="1"/>
          </p:cNvPicPr>
          <p:nvPr/>
        </p:nvPicPr>
        <p:blipFill rotWithShape="1">
          <a:blip r:embed="rId2"/>
          <a:srcRect l="55120" t="37536" r="56" b="1961"/>
          <a:stretch/>
        </p:blipFill>
        <p:spPr>
          <a:xfrm rot="11188460">
            <a:off x="205599" y="812227"/>
            <a:ext cx="2527932" cy="2018479"/>
          </a:xfrm>
          <a:prstGeom prst="rect">
            <a:avLst/>
          </a:prstGeom>
        </p:spPr>
      </p:pic>
      <p:pic>
        <p:nvPicPr>
          <p:cNvPr id="7" name="תמונה 6" descr="תמונה61.jpg"/>
          <p:cNvPicPr>
            <a:picLocks noChangeAspect="1"/>
          </p:cNvPicPr>
          <p:nvPr/>
        </p:nvPicPr>
        <p:blipFill rotWithShape="1">
          <a:blip r:embed="rId2"/>
          <a:srcRect l="55120" t="37536" r="56" b="1961"/>
          <a:stretch/>
        </p:blipFill>
        <p:spPr>
          <a:xfrm>
            <a:off x="6300192" y="3021796"/>
            <a:ext cx="2527932" cy="2018479"/>
          </a:xfrm>
          <a:prstGeom prst="rect">
            <a:avLst/>
          </a:prstGeom>
        </p:spPr>
      </p:pic>
    </p:spTree>
    <p:extLst>
      <p:ext uri="{BB962C8B-B14F-4D97-AF65-F5344CB8AC3E}">
        <p14:creationId xmlns:p14="http://schemas.microsoft.com/office/powerpoint/2010/main" val="262251885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תרשים 3" title="התפלגות עובדי המרכז הרפואי רמב&quot;מ לפי סקטורים (סה&quot;כ עובדי מדינה 4,413)"/>
          <p:cNvGraphicFramePr/>
          <p:nvPr>
            <p:extLst>
              <p:ext uri="{D42A27DB-BD31-4B8C-83A1-F6EECF244321}">
                <p14:modId xmlns:p14="http://schemas.microsoft.com/office/powerpoint/2010/main" val="384193927"/>
              </p:ext>
            </p:extLst>
          </p:nvPr>
        </p:nvGraphicFramePr>
        <p:xfrm>
          <a:off x="1904185" y="1269074"/>
          <a:ext cx="5661491" cy="16337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טבלה 4"/>
          <p:cNvGraphicFramePr>
            <a:graphicFrameLocks noGrp="1"/>
          </p:cNvGraphicFramePr>
          <p:nvPr>
            <p:extLst>
              <p:ext uri="{D42A27DB-BD31-4B8C-83A1-F6EECF244321}">
                <p14:modId xmlns:p14="http://schemas.microsoft.com/office/powerpoint/2010/main" val="1372732779"/>
              </p:ext>
            </p:extLst>
          </p:nvPr>
        </p:nvGraphicFramePr>
        <p:xfrm>
          <a:off x="755577" y="3699471"/>
          <a:ext cx="7958708" cy="1255715"/>
        </p:xfrm>
        <a:graphic>
          <a:graphicData uri="http://schemas.openxmlformats.org/drawingml/2006/table">
            <a:tbl>
              <a:tblPr rtl="1" firstRow="1" firstCol="1" bandRow="1">
                <a:tableStyleId>{5C22544A-7EE6-4342-B048-85BDC9FD1C3A}</a:tableStyleId>
              </a:tblPr>
              <a:tblGrid>
                <a:gridCol w="1125361">
                  <a:extLst>
                    <a:ext uri="{9D8B030D-6E8A-4147-A177-3AD203B41FA5}">
                      <a16:colId xmlns:a16="http://schemas.microsoft.com/office/drawing/2014/main" val="148707061"/>
                    </a:ext>
                  </a:extLst>
                </a:gridCol>
                <a:gridCol w="1168338">
                  <a:extLst>
                    <a:ext uri="{9D8B030D-6E8A-4147-A177-3AD203B41FA5}">
                      <a16:colId xmlns:a16="http://schemas.microsoft.com/office/drawing/2014/main" val="2515656365"/>
                    </a:ext>
                  </a:extLst>
                </a:gridCol>
                <a:gridCol w="1168338">
                  <a:extLst>
                    <a:ext uri="{9D8B030D-6E8A-4147-A177-3AD203B41FA5}">
                      <a16:colId xmlns:a16="http://schemas.microsoft.com/office/drawing/2014/main" val="1653304601"/>
                    </a:ext>
                  </a:extLst>
                </a:gridCol>
                <a:gridCol w="1169931">
                  <a:extLst>
                    <a:ext uri="{9D8B030D-6E8A-4147-A177-3AD203B41FA5}">
                      <a16:colId xmlns:a16="http://schemas.microsoft.com/office/drawing/2014/main" val="37423954"/>
                    </a:ext>
                  </a:extLst>
                </a:gridCol>
                <a:gridCol w="1171522">
                  <a:extLst>
                    <a:ext uri="{9D8B030D-6E8A-4147-A177-3AD203B41FA5}">
                      <a16:colId xmlns:a16="http://schemas.microsoft.com/office/drawing/2014/main" val="3753952919"/>
                    </a:ext>
                  </a:extLst>
                </a:gridCol>
                <a:gridCol w="1077609">
                  <a:extLst>
                    <a:ext uri="{9D8B030D-6E8A-4147-A177-3AD203B41FA5}">
                      <a16:colId xmlns:a16="http://schemas.microsoft.com/office/drawing/2014/main" val="1313996846"/>
                    </a:ext>
                  </a:extLst>
                </a:gridCol>
                <a:gridCol w="1077609">
                  <a:extLst>
                    <a:ext uri="{9D8B030D-6E8A-4147-A177-3AD203B41FA5}">
                      <a16:colId xmlns:a16="http://schemas.microsoft.com/office/drawing/2014/main" val="2773540484"/>
                    </a:ext>
                  </a:extLst>
                </a:gridCol>
              </a:tblGrid>
              <a:tr h="0">
                <a:tc>
                  <a:txBody>
                    <a:bodyPr/>
                    <a:lstStyle/>
                    <a:p>
                      <a:pPr algn="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מדרג</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סיעוד</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מנהל ומשק</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err="1">
                          <a:effectLst/>
                          <a:latin typeface="Tahoma" panose="020B0604030504040204" pitchFamily="34" charset="0"/>
                          <a:ea typeface="Tahoma" panose="020B0604030504040204" pitchFamily="34" charset="0"/>
                          <a:cs typeface="Tahoma" panose="020B0604030504040204" pitchFamily="34" charset="0"/>
                        </a:rPr>
                        <a:t>פארא</a:t>
                      </a:r>
                      <a:r>
                        <a:rPr lang="he-IL" sz="1100" dirty="0">
                          <a:effectLst/>
                          <a:latin typeface="Tahoma" panose="020B0604030504040204" pitchFamily="34" charset="0"/>
                          <a:ea typeface="Tahoma" panose="020B0604030504040204" pitchFamily="34" charset="0"/>
                          <a:cs typeface="Tahoma" panose="020B0604030504040204" pitchFamily="34" charset="0"/>
                        </a:rPr>
                        <a:t> - רפואי</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רופאים</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סה"כ</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אחוז מכלל העובדים </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056813663"/>
                  </a:ext>
                </a:extLst>
              </a:tr>
              <a:tr h="0">
                <a:tc>
                  <a:txBody>
                    <a:bodyPr/>
                    <a:lstStyle/>
                    <a:p>
                      <a:pPr algn="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בכיר</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1</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5</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6</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7</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19</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marL="0" marR="0" indent="0" algn="ctr" defTabSz="685800" rtl="1" eaLnBrk="1" fontAlgn="auto" latinLnBrk="0" hangingPunct="1">
                        <a:lnSpc>
                          <a:spcPct val="107000"/>
                        </a:lnSpc>
                        <a:spcBef>
                          <a:spcPts val="0"/>
                        </a:spcBef>
                        <a:spcAft>
                          <a:spcPts val="0"/>
                        </a:spcAft>
                        <a:buClrTx/>
                        <a:buSzTx/>
                        <a:buFontTx/>
                        <a:buNone/>
                        <a:tabLst/>
                        <a:defRPr/>
                      </a:pPr>
                      <a:r>
                        <a:rPr lang="he-IL" sz="1100" baseline="0" dirty="0" smtClean="0">
                          <a:effectLst/>
                          <a:latin typeface="Tahoma" panose="020B0604030504040204" pitchFamily="34" charset="0"/>
                          <a:ea typeface="Tahoma" panose="020B0604030504040204" pitchFamily="34" charset="0"/>
                          <a:cs typeface="Tahoma" panose="020B0604030504040204" pitchFamily="34" charset="0"/>
                        </a:rPr>
                        <a:t>  0.4%</a:t>
                      </a:r>
                      <a:r>
                        <a:rPr lang="he-IL" sz="1100" dirty="0">
                          <a:effectLst/>
                          <a:latin typeface="Tahoma" panose="020B0604030504040204" pitchFamily="34" charset="0"/>
                          <a:ea typeface="Tahoma" panose="020B0604030504040204" pitchFamily="34" charset="0"/>
                          <a:cs typeface="Tahoma" panose="020B0604030504040204" pitchFamily="34" charset="0"/>
                        </a:rPr>
                        <a:t> </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4074521959"/>
                  </a:ext>
                </a:extLst>
              </a:tr>
              <a:tr h="0">
                <a:tc>
                  <a:txBody>
                    <a:bodyPr/>
                    <a:lstStyle/>
                    <a:p>
                      <a:pPr algn="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תיכון</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112</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35</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57</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210</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413</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 </a:t>
                      </a:r>
                      <a:r>
                        <a:rPr lang="he-IL" sz="1100" dirty="0" smtClean="0">
                          <a:effectLst/>
                          <a:latin typeface="Tahoma" panose="020B0604030504040204" pitchFamily="34" charset="0"/>
                          <a:ea typeface="Tahoma" panose="020B0604030504040204" pitchFamily="34" charset="0"/>
                          <a:cs typeface="Tahoma" panose="020B0604030504040204" pitchFamily="34" charset="0"/>
                        </a:rPr>
                        <a:t>9.4%</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2466026815"/>
                  </a:ext>
                </a:extLst>
              </a:tr>
              <a:tr h="0">
                <a:tc>
                  <a:txBody>
                    <a:bodyPr/>
                    <a:lstStyle/>
                    <a:p>
                      <a:pPr algn="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מירב</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133</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95</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239</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550</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1019</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 </a:t>
                      </a:r>
                      <a:r>
                        <a:rPr lang="he-IL" sz="1100" dirty="0" smtClean="0">
                          <a:effectLst/>
                          <a:latin typeface="Tahoma" panose="020B0604030504040204" pitchFamily="34" charset="0"/>
                          <a:ea typeface="Tahoma" panose="020B0604030504040204" pitchFamily="34" charset="0"/>
                          <a:cs typeface="Tahoma" panose="020B0604030504040204" pitchFamily="34" charset="0"/>
                        </a:rPr>
                        <a:t>23.2%</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983682698"/>
                  </a:ext>
                </a:extLst>
              </a:tr>
              <a:tr h="0">
                <a:tc>
                  <a:txBody>
                    <a:bodyPr/>
                    <a:lstStyle/>
                    <a:p>
                      <a:pPr algn="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מסד</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1565</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975</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228</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168</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2936</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baseline="0" dirty="0" smtClean="0">
                          <a:effectLst/>
                          <a:latin typeface="Tahoma" panose="020B0604030504040204" pitchFamily="34" charset="0"/>
                          <a:ea typeface="Tahoma" panose="020B0604030504040204" pitchFamily="34" charset="0"/>
                          <a:cs typeface="Tahoma" panose="020B0604030504040204" pitchFamily="34" charset="0"/>
                        </a:rPr>
                        <a:t>  </a:t>
                      </a:r>
                      <a:r>
                        <a:rPr lang="he-IL" sz="1100" dirty="0" smtClean="0">
                          <a:effectLst/>
                          <a:latin typeface="Tahoma" panose="020B0604030504040204" pitchFamily="34" charset="0"/>
                          <a:ea typeface="Tahoma" panose="020B0604030504040204" pitchFamily="34" charset="0"/>
                          <a:cs typeface="Tahoma" panose="020B0604030504040204" pitchFamily="34" charset="0"/>
                        </a:rPr>
                        <a:t>66.9%</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455489862"/>
                  </a:ext>
                </a:extLst>
              </a:tr>
              <a:tr h="0">
                <a:tc>
                  <a:txBody>
                    <a:bodyPr/>
                    <a:lstStyle/>
                    <a:p>
                      <a:pPr algn="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סכום כולל</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1811</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1110</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lvl="0" algn="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  </a:t>
                      </a:r>
                      <a:r>
                        <a:rPr lang="he-IL" sz="1100" dirty="0" smtClean="0">
                          <a:effectLst/>
                          <a:latin typeface="Tahoma" panose="020B0604030504040204" pitchFamily="34" charset="0"/>
                          <a:ea typeface="Tahoma" panose="020B0604030504040204" pitchFamily="34" charset="0"/>
                          <a:cs typeface="Tahoma" panose="020B0604030504040204" pitchFamily="34" charset="0"/>
                        </a:rPr>
                        <a:t>        530</a:t>
                      </a:r>
                      <a:r>
                        <a:rPr lang="he-IL" sz="1100" baseline="0" dirty="0" smtClean="0">
                          <a:effectLst/>
                          <a:latin typeface="Tahoma" panose="020B0604030504040204" pitchFamily="34" charset="0"/>
                          <a:ea typeface="Tahoma" panose="020B0604030504040204" pitchFamily="34" charset="0"/>
                          <a:cs typeface="Tahoma" panose="020B0604030504040204" pitchFamily="34" charset="0"/>
                        </a:rPr>
                        <a:t>  </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936</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a:effectLst/>
                          <a:latin typeface="Tahoma" panose="020B0604030504040204" pitchFamily="34" charset="0"/>
                          <a:ea typeface="Tahoma" panose="020B0604030504040204" pitchFamily="34" charset="0"/>
                          <a:cs typeface="Tahoma" panose="020B0604030504040204" pitchFamily="34" charset="0"/>
                        </a:rPr>
                        <a:t>4387</a:t>
                      </a:r>
                      <a:endParaRPr lang="en-US" sz="110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tc>
                  <a:txBody>
                    <a:bodyPr/>
                    <a:lstStyle/>
                    <a:p>
                      <a:pPr algn="ctr" rtl="1">
                        <a:lnSpc>
                          <a:spcPct val="107000"/>
                        </a:lnSpc>
                        <a:spcAft>
                          <a:spcPts val="0"/>
                        </a:spcAft>
                      </a:pPr>
                      <a:r>
                        <a:rPr lang="he-IL" sz="1100" dirty="0">
                          <a:effectLst/>
                          <a:latin typeface="Tahoma" panose="020B0604030504040204" pitchFamily="34" charset="0"/>
                          <a:ea typeface="Tahoma" panose="020B0604030504040204" pitchFamily="34" charset="0"/>
                          <a:cs typeface="Tahoma" panose="020B0604030504040204" pitchFamily="34" charset="0"/>
                        </a:rPr>
                        <a:t> </a:t>
                      </a:r>
                      <a:endParaRPr lang="en-US" sz="110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tc>
                <a:extLst>
                  <a:ext uri="{0D108BD9-81ED-4DB2-BD59-A6C34878D82A}">
                    <a16:rowId xmlns:a16="http://schemas.microsoft.com/office/drawing/2014/main" val="1856177386"/>
                  </a:ext>
                </a:extLst>
              </a:tr>
            </a:tbl>
          </a:graphicData>
        </a:graphic>
      </p:graphicFrame>
      <p:sp>
        <p:nvSpPr>
          <p:cNvPr id="6" name="Rectangle 1"/>
          <p:cNvSpPr>
            <a:spLocks noChangeArrowheads="1"/>
          </p:cNvSpPr>
          <p:nvPr/>
        </p:nvSpPr>
        <p:spPr bwMode="auto">
          <a:xfrm>
            <a:off x="1043608" y="3865664"/>
            <a:ext cx="392421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rtl="0" eaLnBrk="0" hangingPunct="0">
              <a:tabLst>
                <a:tab pos="3413125" algn="l"/>
              </a:tabLst>
              <a:defRPr>
                <a:solidFill>
                  <a:schemeClr val="tx1"/>
                </a:solidFill>
                <a:latin typeface="Arial" panose="020B0604020202020204" pitchFamily="34" charset="0"/>
              </a:defRPr>
            </a:lvl1pPr>
            <a:lvl2pPr algn="l" rtl="0" eaLnBrk="0" hangingPunct="0">
              <a:tabLst>
                <a:tab pos="3413125" algn="l"/>
              </a:tabLst>
              <a:defRPr>
                <a:solidFill>
                  <a:schemeClr val="tx1"/>
                </a:solidFill>
                <a:latin typeface="Arial" panose="020B0604020202020204" pitchFamily="34" charset="0"/>
              </a:defRPr>
            </a:lvl2pPr>
            <a:lvl3pPr algn="l" rtl="0" eaLnBrk="0" hangingPunct="0">
              <a:tabLst>
                <a:tab pos="3413125" algn="l"/>
              </a:tabLst>
              <a:defRPr>
                <a:solidFill>
                  <a:schemeClr val="tx1"/>
                </a:solidFill>
                <a:latin typeface="Arial" panose="020B0604020202020204" pitchFamily="34" charset="0"/>
              </a:defRPr>
            </a:lvl3pPr>
            <a:lvl4pPr algn="l" rtl="0" eaLnBrk="0" hangingPunct="0">
              <a:tabLst>
                <a:tab pos="3413125" algn="l"/>
              </a:tabLst>
              <a:defRPr>
                <a:solidFill>
                  <a:schemeClr val="tx1"/>
                </a:solidFill>
                <a:latin typeface="Arial" panose="020B0604020202020204" pitchFamily="34" charset="0"/>
              </a:defRPr>
            </a:lvl4pPr>
            <a:lvl5pPr algn="l" rtl="0" eaLnBrk="0" hangingPunct="0">
              <a:tabLst>
                <a:tab pos="3413125" algn="l"/>
              </a:tabLst>
              <a:defRPr>
                <a:solidFill>
                  <a:schemeClr val="tx1"/>
                </a:solidFill>
                <a:latin typeface="Arial" panose="020B0604020202020204" pitchFamily="34" charset="0"/>
              </a:defRPr>
            </a:lvl5pPr>
            <a:lvl6pPr algn="l" rtl="0" eaLnBrk="0" fontAlgn="base" hangingPunct="0">
              <a:spcBef>
                <a:spcPct val="0"/>
              </a:spcBef>
              <a:spcAft>
                <a:spcPct val="0"/>
              </a:spcAft>
              <a:tabLst>
                <a:tab pos="3413125" algn="l"/>
              </a:tabLst>
              <a:defRPr>
                <a:solidFill>
                  <a:schemeClr val="tx1"/>
                </a:solidFill>
                <a:latin typeface="Arial" panose="020B0604020202020204" pitchFamily="34" charset="0"/>
              </a:defRPr>
            </a:lvl6pPr>
            <a:lvl7pPr algn="l" rtl="0" eaLnBrk="0" fontAlgn="base" hangingPunct="0">
              <a:spcBef>
                <a:spcPct val="0"/>
              </a:spcBef>
              <a:spcAft>
                <a:spcPct val="0"/>
              </a:spcAft>
              <a:tabLst>
                <a:tab pos="3413125" algn="l"/>
              </a:tabLst>
              <a:defRPr>
                <a:solidFill>
                  <a:schemeClr val="tx1"/>
                </a:solidFill>
                <a:latin typeface="Arial" panose="020B0604020202020204" pitchFamily="34" charset="0"/>
              </a:defRPr>
            </a:lvl7pPr>
            <a:lvl8pPr algn="l" rtl="0" eaLnBrk="0" fontAlgn="base" hangingPunct="0">
              <a:spcBef>
                <a:spcPct val="0"/>
              </a:spcBef>
              <a:spcAft>
                <a:spcPct val="0"/>
              </a:spcAft>
              <a:tabLst>
                <a:tab pos="3413125" algn="l"/>
              </a:tabLst>
              <a:defRPr>
                <a:solidFill>
                  <a:schemeClr val="tx1"/>
                </a:solidFill>
                <a:latin typeface="Arial" panose="020B0604020202020204" pitchFamily="34" charset="0"/>
              </a:defRPr>
            </a:lvl8pPr>
            <a:lvl9pPr algn="l" rtl="0" eaLnBrk="0" fontAlgn="base" hangingPunct="0">
              <a:spcBef>
                <a:spcPct val="0"/>
              </a:spcBef>
              <a:spcAft>
                <a:spcPct val="0"/>
              </a:spcAft>
              <a:tabLst>
                <a:tab pos="3413125" algn="l"/>
              </a:tabLst>
              <a:defRPr>
                <a:solidFill>
                  <a:schemeClr val="tx1"/>
                </a:solidFill>
                <a:latin typeface="Arial" panose="020B0604020202020204" pitchFamily="34" charset="0"/>
              </a:defRPr>
            </a:lvl9pPr>
          </a:lstStyle>
          <a:p>
            <a:pPr marL="0" marR="0" lvl="0" indent="0" algn="l" defTabSz="914400" rtl="1" eaLnBrk="0" fontAlgn="base" latinLnBrk="0" hangingPunct="0">
              <a:lnSpc>
                <a:spcPct val="100000"/>
              </a:lnSpc>
              <a:spcBef>
                <a:spcPct val="0"/>
              </a:spcBef>
              <a:spcAft>
                <a:spcPct val="0"/>
              </a:spcAft>
              <a:buClrTx/>
              <a:buSzTx/>
              <a:buFontTx/>
              <a:buNone/>
              <a:tabLst>
                <a:tab pos="3413125" algn="l"/>
              </a:tabLst>
            </a:pPr>
            <a:endParaRPr kumimoji="0" lang="en-US" altLang="he-IL"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413125" algn="l"/>
              </a:tabLst>
            </a:pPr>
            <a:endParaRPr kumimoji="0" lang="en-US" altLang="he-IL"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7" name="מלבן 6"/>
          <p:cNvSpPr/>
          <p:nvPr/>
        </p:nvSpPr>
        <p:spPr>
          <a:xfrm>
            <a:off x="3059832" y="3191640"/>
            <a:ext cx="3111239" cy="307777"/>
          </a:xfrm>
          <a:prstGeom prst="rect">
            <a:avLst/>
          </a:prstGeom>
        </p:spPr>
        <p:txBody>
          <a:bodyPr wrap="square">
            <a:spAutoFit/>
          </a:bodyPr>
          <a:lstStyle/>
          <a:p>
            <a:r>
              <a:rPr lang="he-IL" altLang="he-IL" sz="1400" b="1" u="sng"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התפלגות העסקה לפי מדרג </a:t>
            </a:r>
            <a:endParaRPr lang="he-IL" sz="1400" b="1" u="sng"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2" name="TextBox 1"/>
          <p:cNvSpPr txBox="1"/>
          <p:nvPr/>
        </p:nvSpPr>
        <p:spPr>
          <a:xfrm>
            <a:off x="2195736" y="545800"/>
            <a:ext cx="4824536" cy="523220"/>
          </a:xfrm>
          <a:prstGeom prst="rect">
            <a:avLst/>
          </a:prstGeom>
          <a:noFill/>
        </p:spPr>
        <p:txBody>
          <a:bodyPr wrap="square" rtlCol="1">
            <a:spAutoFit/>
          </a:bodyPr>
          <a:lstStyle/>
          <a:p>
            <a:pPr algn="ctr"/>
            <a:r>
              <a:rPr lang="he-IL" sz="1400" b="1" u="sng"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התפלגות עובדי מרכז רפואי </a:t>
            </a:r>
            <a:r>
              <a:rPr lang="he-IL" sz="1400" b="1" u="sng" dirty="0" smtClean="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רמב"ם </a:t>
            </a:r>
            <a:r>
              <a:rPr lang="he-IL" sz="1400" b="1" u="sng"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לפי סקטורים </a:t>
            </a:r>
          </a:p>
          <a:p>
            <a:pPr algn="ctr"/>
            <a:r>
              <a:rPr lang="he-IL" sz="1400" b="1" u="sng" dirty="0">
                <a:solidFill>
                  <a:srgbClr val="00206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סה"כ 4,387 עובדי מדינה </a:t>
            </a:r>
          </a:p>
        </p:txBody>
      </p:sp>
    </p:spTree>
    <p:extLst>
      <p:ext uri="{BB962C8B-B14F-4D97-AF65-F5344CB8AC3E}">
        <p14:creationId xmlns:p14="http://schemas.microsoft.com/office/powerpoint/2010/main" val="180470957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33891</TotalTime>
  <Words>1411</Words>
  <Application>Microsoft Office PowerPoint</Application>
  <PresentationFormat>‫הצגה על המסך (16:9)</PresentationFormat>
  <Paragraphs>516</Paragraphs>
  <Slides>27</Slides>
  <Notes>5</Notes>
  <HiddenSlides>0</HiddenSlides>
  <MMClips>0</MMClips>
  <ScaleCrop>false</ScaleCrop>
  <HeadingPairs>
    <vt:vector size="8" baseType="variant">
      <vt:variant>
        <vt:lpstr>גופנים בשימוש</vt:lpstr>
      </vt:variant>
      <vt:variant>
        <vt:i4>6</vt:i4>
      </vt:variant>
      <vt:variant>
        <vt:lpstr>ערכת נושא</vt:lpstr>
      </vt:variant>
      <vt:variant>
        <vt:i4>1</vt:i4>
      </vt:variant>
      <vt:variant>
        <vt:lpstr>כותרות שקופיות</vt:lpstr>
      </vt:variant>
      <vt:variant>
        <vt:i4>27</vt:i4>
      </vt:variant>
      <vt:variant>
        <vt:lpstr>הצגות מותאמות אישית</vt:lpstr>
      </vt:variant>
      <vt:variant>
        <vt:i4>2</vt:i4>
      </vt:variant>
    </vt:vector>
  </HeadingPairs>
  <TitlesOfParts>
    <vt:vector size="36" baseType="lpstr">
      <vt:lpstr>Arial</vt:lpstr>
      <vt:lpstr>Calibri</vt:lpstr>
      <vt:lpstr>Calibri Light</vt:lpstr>
      <vt:lpstr>Tahoma</vt:lpstr>
      <vt:lpstr>Times New Roman</vt:lpstr>
      <vt:lpstr>Wingdings</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גיוון תעסוקתי – ועדת היגוי</vt:lpstr>
      <vt:lpstr>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 </vt:lpstr>
      <vt:lpstr> </vt:lpstr>
      <vt:lpstr>מצגת של PowerPoint‏</vt:lpstr>
      <vt:lpstr> </vt:lpstr>
      <vt:lpstr>    המדינה כנותנת שירותים</vt:lpstr>
      <vt:lpstr> המדינה כנותנת שירותים</vt:lpstr>
      <vt:lpstr>oded</vt:lpstr>
      <vt:lpstr>עודד</vt:lpstr>
    </vt:vector>
  </TitlesOfParts>
  <Company>rmc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rmc</dc:creator>
  <cp:lastModifiedBy>Adi Federlein</cp:lastModifiedBy>
  <cp:revision>1590</cp:revision>
  <cp:lastPrinted>2022-05-09T11:50:08Z</cp:lastPrinted>
  <dcterms:created xsi:type="dcterms:W3CDTF">2008-05-21T07:17:16Z</dcterms:created>
  <dcterms:modified xsi:type="dcterms:W3CDTF">2022-11-30T09:09:18Z</dcterms:modified>
</cp:coreProperties>
</file>